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6"/>
  </p:notesMasterIdLst>
  <p:handoutMasterIdLst>
    <p:handoutMasterId r:id="rId17"/>
  </p:handoutMasterIdLst>
  <p:sldIdLst>
    <p:sldId id="256" r:id="rId5"/>
    <p:sldId id="259" r:id="rId6"/>
    <p:sldId id="272" r:id="rId7"/>
    <p:sldId id="291" r:id="rId8"/>
    <p:sldId id="257" r:id="rId9"/>
    <p:sldId id="285" r:id="rId10"/>
    <p:sldId id="290" r:id="rId11"/>
    <p:sldId id="260" r:id="rId12"/>
    <p:sldId id="292" r:id="rId13"/>
    <p:sldId id="289" r:id="rId14"/>
    <p:sldId id="26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issa Dispenza" initials="MD" lastIdx="4" clrIdx="0">
    <p:extLst>
      <p:ext uri="{19B8F6BF-5375-455C-9EA6-DF929625EA0E}">
        <p15:presenceInfo xmlns:p15="http://schemas.microsoft.com/office/powerpoint/2012/main" userId="S::mdispenza@realtors.org::2d473cb0-3513-405c-a1aa-a4c44c3e0ed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2326"/>
    <a:srgbClr val="52121E"/>
    <a:srgbClr val="EB2226"/>
    <a:srgbClr val="1C4584"/>
    <a:srgbClr val="BED7E9"/>
    <a:srgbClr val="F58785"/>
    <a:srgbClr val="006CB7"/>
    <a:srgbClr val="BFDFEC"/>
    <a:srgbClr val="6EC59B"/>
    <a:srgbClr val="0D223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294"/>
    <p:restoredTop sz="94649"/>
  </p:normalViewPr>
  <p:slideViewPr>
    <p:cSldViewPr snapToGrid="0" snapToObjects="1">
      <p:cViewPr varScale="1">
        <p:scale>
          <a:sx n="72" d="100"/>
          <a:sy n="72" d="100"/>
        </p:scale>
        <p:origin x="564" y="54"/>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110" d="100"/>
          <a:sy n="110" d="100"/>
        </p:scale>
        <p:origin x="3104" y="17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2-25T17:38:14.761" idx="1">
    <p:pos x="-478" y="68"/>
    <p:text>Add photo and send to back to fill half circle!</p:text>
    <p:extLst>
      <p:ext uri="{C676402C-5697-4E1C-873F-D02D1690AC5C}">
        <p15:threadingInfo xmlns:p15="http://schemas.microsoft.com/office/powerpoint/2012/main" timeZoneBias="30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05217BC-4C71-CC42-BB1A-91504D9FDC1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9FD005C-2AE5-D84C-911F-ACB5C95DC88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11BB0D6-25CA-5E4F-8A73-33194F275917}" type="datetimeFigureOut">
              <a:rPr lang="en-US" smtClean="0"/>
              <a:t>8/3/2021</a:t>
            </a:fld>
            <a:endParaRPr lang="en-US"/>
          </a:p>
        </p:txBody>
      </p:sp>
      <p:sp>
        <p:nvSpPr>
          <p:cNvPr id="4" name="Footer Placeholder 3">
            <a:extLst>
              <a:ext uri="{FF2B5EF4-FFF2-40B4-BE49-F238E27FC236}">
                <a16:creationId xmlns:a16="http://schemas.microsoft.com/office/drawing/2014/main" id="{B2963BC1-4AFA-864F-9C24-26BB7885B84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E989CB1-AC58-1A46-A2AF-AA84A71CD13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3CB3171-E52A-ED4B-8B03-9D3AF612AF89}" type="slidenum">
              <a:rPr lang="en-US" smtClean="0"/>
              <a:t>‹#›</a:t>
            </a:fld>
            <a:endParaRPr lang="en-US"/>
          </a:p>
        </p:txBody>
      </p:sp>
    </p:spTree>
    <p:extLst>
      <p:ext uri="{BB962C8B-B14F-4D97-AF65-F5344CB8AC3E}">
        <p14:creationId xmlns:p14="http://schemas.microsoft.com/office/powerpoint/2010/main" val="27395196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FFE20F-127F-034D-BC8F-EDE05704DE95}" type="datetimeFigureOut">
              <a:rPr lang="en-US" smtClean="0"/>
              <a:t>8/3/2021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CC3BDC-5242-114E-8B1C-0F94F8FAFD51}" type="slidenum">
              <a:rPr lang="en-US" smtClean="0"/>
              <a:t>‹#›</a:t>
            </a:fld>
            <a:endParaRPr lang="en-US"/>
          </a:p>
        </p:txBody>
      </p:sp>
    </p:spTree>
    <p:extLst>
      <p:ext uri="{BB962C8B-B14F-4D97-AF65-F5344CB8AC3E}">
        <p14:creationId xmlns:p14="http://schemas.microsoft.com/office/powerpoint/2010/main" val="23671159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FCC3BDC-5242-114E-8B1C-0F94F8FAFD51}" type="slidenum">
              <a:rPr lang="en-US" smtClean="0"/>
              <a:t>8</a:t>
            </a:fld>
            <a:endParaRPr lang="en-US"/>
          </a:p>
        </p:txBody>
      </p:sp>
    </p:spTree>
    <p:extLst>
      <p:ext uri="{BB962C8B-B14F-4D97-AF65-F5344CB8AC3E}">
        <p14:creationId xmlns:p14="http://schemas.microsoft.com/office/powerpoint/2010/main" val="696434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9.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10.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emf"/><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B96DB-B96B-494A-ADEB-98C2691FD2F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ADDBC79-01C2-C447-816C-6F3CB99024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954DBC9-0170-084D-84C7-03190D8B6857}"/>
              </a:ext>
            </a:extLst>
          </p:cNvPr>
          <p:cNvSpPr>
            <a:spLocks noGrp="1"/>
          </p:cNvSpPr>
          <p:nvPr>
            <p:ph type="dt" sz="half" idx="10"/>
          </p:nvPr>
        </p:nvSpPr>
        <p:spPr/>
        <p:txBody>
          <a:bodyPr/>
          <a:lstStyle/>
          <a:p>
            <a:fld id="{BFFF93B8-92E3-F040-9A28-5989CE860052}" type="datetimeFigureOut">
              <a:rPr lang="en-US" smtClean="0"/>
              <a:t>8/3/2021</a:t>
            </a:fld>
            <a:endParaRPr lang="en-US"/>
          </a:p>
        </p:txBody>
      </p:sp>
      <p:sp>
        <p:nvSpPr>
          <p:cNvPr id="5" name="Footer Placeholder 4">
            <a:extLst>
              <a:ext uri="{FF2B5EF4-FFF2-40B4-BE49-F238E27FC236}">
                <a16:creationId xmlns:a16="http://schemas.microsoft.com/office/drawing/2014/main" id="{416F4475-CE75-B84F-B961-056B187E84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9A5188-90F2-944B-93B4-0AA870329BD6}"/>
              </a:ext>
            </a:extLst>
          </p:cNvPr>
          <p:cNvSpPr>
            <a:spLocks noGrp="1"/>
          </p:cNvSpPr>
          <p:nvPr>
            <p:ph type="sldNum" sz="quarter" idx="12"/>
          </p:nvPr>
        </p:nvSpPr>
        <p:spPr/>
        <p:txBody>
          <a:bodyPr/>
          <a:lstStyle/>
          <a:p>
            <a:fld id="{C3874963-793F-D045-B9DE-BFF4034ACFD8}" type="slidenum">
              <a:rPr lang="en-US" smtClean="0"/>
              <a:t>‹#›</a:t>
            </a:fld>
            <a:endParaRPr lang="en-US"/>
          </a:p>
        </p:txBody>
      </p:sp>
    </p:spTree>
    <p:extLst>
      <p:ext uri="{BB962C8B-B14F-4D97-AF65-F5344CB8AC3E}">
        <p14:creationId xmlns:p14="http://schemas.microsoft.com/office/powerpoint/2010/main" val="1688706460"/>
      </p:ext>
    </p:extLst>
  </p:cSld>
  <p:clrMapOvr>
    <a:masterClrMapping/>
  </p:clrMapOvr>
  <p:transition>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6FDAC-282A-C149-8E0E-A8EBEC9DF4B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51EF62B-1AAF-E54D-948B-6BF89CA9B9D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3B4443-90D9-F846-A715-6CB4BC3C28F9}"/>
              </a:ext>
            </a:extLst>
          </p:cNvPr>
          <p:cNvSpPr>
            <a:spLocks noGrp="1"/>
          </p:cNvSpPr>
          <p:nvPr>
            <p:ph type="dt" sz="half" idx="10"/>
          </p:nvPr>
        </p:nvSpPr>
        <p:spPr/>
        <p:txBody>
          <a:bodyPr/>
          <a:lstStyle/>
          <a:p>
            <a:fld id="{BFFF93B8-92E3-F040-9A28-5989CE860052}" type="datetimeFigureOut">
              <a:rPr lang="en-US" smtClean="0"/>
              <a:t>8/3/2021</a:t>
            </a:fld>
            <a:endParaRPr lang="en-US"/>
          </a:p>
        </p:txBody>
      </p:sp>
      <p:sp>
        <p:nvSpPr>
          <p:cNvPr id="5" name="Footer Placeholder 4">
            <a:extLst>
              <a:ext uri="{FF2B5EF4-FFF2-40B4-BE49-F238E27FC236}">
                <a16:creationId xmlns:a16="http://schemas.microsoft.com/office/drawing/2014/main" id="{F79BC10E-ED17-2F49-A0C7-2FD3852E61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342951-B82C-7842-8A79-8822D7C44963}"/>
              </a:ext>
            </a:extLst>
          </p:cNvPr>
          <p:cNvSpPr>
            <a:spLocks noGrp="1"/>
          </p:cNvSpPr>
          <p:nvPr>
            <p:ph type="sldNum" sz="quarter" idx="12"/>
          </p:nvPr>
        </p:nvSpPr>
        <p:spPr/>
        <p:txBody>
          <a:bodyPr/>
          <a:lstStyle/>
          <a:p>
            <a:fld id="{C3874963-793F-D045-B9DE-BFF4034ACFD8}" type="slidenum">
              <a:rPr lang="en-US" smtClean="0"/>
              <a:t>‹#›</a:t>
            </a:fld>
            <a:endParaRPr lang="en-US"/>
          </a:p>
        </p:txBody>
      </p:sp>
    </p:spTree>
    <p:extLst>
      <p:ext uri="{BB962C8B-B14F-4D97-AF65-F5344CB8AC3E}">
        <p14:creationId xmlns:p14="http://schemas.microsoft.com/office/powerpoint/2010/main" val="2263393059"/>
      </p:ext>
    </p:extLst>
  </p:cSld>
  <p:clrMapOvr>
    <a:masterClrMapping/>
  </p:clrMapOvr>
  <p:transition>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5A70C6-62DA-104A-9FD4-4CCC51118DB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415E94D-F7D6-094A-8535-3F77890E3C9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638063-BF14-DE40-905E-4787D4C27FDE}"/>
              </a:ext>
            </a:extLst>
          </p:cNvPr>
          <p:cNvSpPr>
            <a:spLocks noGrp="1"/>
          </p:cNvSpPr>
          <p:nvPr>
            <p:ph type="dt" sz="half" idx="10"/>
          </p:nvPr>
        </p:nvSpPr>
        <p:spPr/>
        <p:txBody>
          <a:bodyPr/>
          <a:lstStyle/>
          <a:p>
            <a:fld id="{BFFF93B8-92E3-F040-9A28-5989CE860052}" type="datetimeFigureOut">
              <a:rPr lang="en-US" smtClean="0"/>
              <a:t>8/3/2021</a:t>
            </a:fld>
            <a:endParaRPr lang="en-US"/>
          </a:p>
        </p:txBody>
      </p:sp>
      <p:sp>
        <p:nvSpPr>
          <p:cNvPr id="5" name="Footer Placeholder 4">
            <a:extLst>
              <a:ext uri="{FF2B5EF4-FFF2-40B4-BE49-F238E27FC236}">
                <a16:creationId xmlns:a16="http://schemas.microsoft.com/office/drawing/2014/main" id="{C93A1727-B547-E74E-AF8E-BE26867F57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CEAFAE-3746-AD45-8868-5CAA88EF79B3}"/>
              </a:ext>
            </a:extLst>
          </p:cNvPr>
          <p:cNvSpPr>
            <a:spLocks noGrp="1"/>
          </p:cNvSpPr>
          <p:nvPr>
            <p:ph type="sldNum" sz="quarter" idx="12"/>
          </p:nvPr>
        </p:nvSpPr>
        <p:spPr/>
        <p:txBody>
          <a:bodyPr/>
          <a:lstStyle/>
          <a:p>
            <a:fld id="{C3874963-793F-D045-B9DE-BFF4034ACFD8}" type="slidenum">
              <a:rPr lang="en-US" smtClean="0"/>
              <a:t>‹#›</a:t>
            </a:fld>
            <a:endParaRPr lang="en-US"/>
          </a:p>
        </p:txBody>
      </p:sp>
    </p:spTree>
    <p:extLst>
      <p:ext uri="{BB962C8B-B14F-4D97-AF65-F5344CB8AC3E}">
        <p14:creationId xmlns:p14="http://schemas.microsoft.com/office/powerpoint/2010/main" val="724494008"/>
      </p:ext>
    </p:extLst>
  </p:cSld>
  <p:clrMapOvr>
    <a:masterClrMapping/>
  </p:clrMapOvr>
  <p:transition>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7" name="Picture 6" descr="Shape, arrow&#10;&#10;Description automatically generated">
            <a:extLst>
              <a:ext uri="{FF2B5EF4-FFF2-40B4-BE49-F238E27FC236}">
                <a16:creationId xmlns:a16="http://schemas.microsoft.com/office/drawing/2014/main" id="{CB2302EA-1C09-8448-8B48-75E2E701A055}"/>
              </a:ext>
            </a:extLst>
          </p:cNvPr>
          <p:cNvPicPr>
            <a:picLocks noChangeAspect="1"/>
          </p:cNvPicPr>
          <p:nvPr userDrawn="1"/>
        </p:nvPicPr>
        <p:blipFill>
          <a:blip r:embed="rId2"/>
          <a:stretch>
            <a:fillRect/>
          </a:stretch>
        </p:blipFill>
        <p:spPr>
          <a:xfrm>
            <a:off x="0" y="0"/>
            <a:ext cx="12192000" cy="6858000"/>
          </a:xfrm>
          <a:prstGeom prst="rect">
            <a:avLst/>
          </a:prstGeom>
        </p:spPr>
      </p:pic>
      <p:pic>
        <p:nvPicPr>
          <p:cNvPr id="11" name="Picture 10" descr="Logo&#10;&#10;Description automatically generated">
            <a:extLst>
              <a:ext uri="{FF2B5EF4-FFF2-40B4-BE49-F238E27FC236}">
                <a16:creationId xmlns:a16="http://schemas.microsoft.com/office/drawing/2014/main" id="{AB34E4F5-7F1F-614D-A6D4-85A842BB2A92}"/>
              </a:ext>
            </a:extLst>
          </p:cNvPr>
          <p:cNvPicPr>
            <a:picLocks noChangeAspect="1"/>
          </p:cNvPicPr>
          <p:nvPr userDrawn="1"/>
        </p:nvPicPr>
        <p:blipFill>
          <a:blip r:embed="rId3"/>
          <a:stretch>
            <a:fillRect/>
          </a:stretch>
        </p:blipFill>
        <p:spPr>
          <a:xfrm>
            <a:off x="10116149" y="6303645"/>
            <a:ext cx="1948851" cy="453899"/>
          </a:xfrm>
          <a:prstGeom prst="rect">
            <a:avLst/>
          </a:prstGeom>
        </p:spPr>
      </p:pic>
    </p:spTree>
    <p:extLst>
      <p:ext uri="{BB962C8B-B14F-4D97-AF65-F5344CB8AC3E}">
        <p14:creationId xmlns:p14="http://schemas.microsoft.com/office/powerpoint/2010/main" val="3424465733"/>
      </p:ext>
    </p:extLst>
  </p:cSld>
  <p:clrMapOvr>
    <a:masterClrMapping/>
  </p:clrMapOvr>
  <p:transition>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3" name="Picture 2" descr="Shape, circle&#10;&#10;Description automatically generated">
            <a:extLst>
              <a:ext uri="{FF2B5EF4-FFF2-40B4-BE49-F238E27FC236}">
                <a16:creationId xmlns:a16="http://schemas.microsoft.com/office/drawing/2014/main" id="{2B28FAE0-3B31-0040-8579-9272F8B5C716}"/>
              </a:ext>
            </a:extLst>
          </p:cNvPr>
          <p:cNvPicPr>
            <a:picLocks noChangeAspect="1"/>
          </p:cNvPicPr>
          <p:nvPr userDrawn="1"/>
        </p:nvPicPr>
        <p:blipFill>
          <a:blip r:embed="rId2"/>
          <a:stretch>
            <a:fillRect/>
          </a:stretch>
        </p:blipFill>
        <p:spPr>
          <a:xfrm>
            <a:off x="-121006" y="0"/>
            <a:ext cx="12313006" cy="6926066"/>
          </a:xfrm>
          <a:prstGeom prst="rect">
            <a:avLst/>
          </a:prstGeom>
        </p:spPr>
      </p:pic>
      <p:pic>
        <p:nvPicPr>
          <p:cNvPr id="9" name="Picture 8" descr="Logo&#10;&#10;Description automatically generated">
            <a:extLst>
              <a:ext uri="{FF2B5EF4-FFF2-40B4-BE49-F238E27FC236}">
                <a16:creationId xmlns:a16="http://schemas.microsoft.com/office/drawing/2014/main" id="{EBF4FE49-0D36-C94C-99E5-95AAA46A06B5}"/>
              </a:ext>
            </a:extLst>
          </p:cNvPr>
          <p:cNvPicPr>
            <a:picLocks noChangeAspect="1"/>
          </p:cNvPicPr>
          <p:nvPr userDrawn="1"/>
        </p:nvPicPr>
        <p:blipFill>
          <a:blip r:embed="rId3"/>
          <a:stretch>
            <a:fillRect/>
          </a:stretch>
        </p:blipFill>
        <p:spPr>
          <a:xfrm>
            <a:off x="10623724" y="6362700"/>
            <a:ext cx="1390475" cy="323850"/>
          </a:xfrm>
          <a:prstGeom prst="rect">
            <a:avLst/>
          </a:prstGeom>
        </p:spPr>
      </p:pic>
    </p:spTree>
    <p:extLst>
      <p:ext uri="{BB962C8B-B14F-4D97-AF65-F5344CB8AC3E}">
        <p14:creationId xmlns:p14="http://schemas.microsoft.com/office/powerpoint/2010/main" val="1504185364"/>
      </p:ext>
    </p:extLst>
  </p:cSld>
  <p:clrMapOvr>
    <a:masterClrMapping/>
  </p:clrMapOvr>
  <p:transition>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4" name="Picture 3" descr="Shape&#10;&#10;Description automatically generated with low confidence">
            <a:extLst>
              <a:ext uri="{FF2B5EF4-FFF2-40B4-BE49-F238E27FC236}">
                <a16:creationId xmlns:a16="http://schemas.microsoft.com/office/drawing/2014/main" id="{95A733DA-4E77-774F-A04B-B9CD6F5DC7F3}"/>
              </a:ext>
            </a:extLst>
          </p:cNvPr>
          <p:cNvPicPr>
            <a:picLocks noChangeAspect="1"/>
          </p:cNvPicPr>
          <p:nvPr userDrawn="1"/>
        </p:nvPicPr>
        <p:blipFill>
          <a:blip r:embed="rId2"/>
          <a:stretch>
            <a:fillRect/>
          </a:stretch>
        </p:blipFill>
        <p:spPr>
          <a:xfrm>
            <a:off x="0" y="0"/>
            <a:ext cx="12216384" cy="6871716"/>
          </a:xfrm>
          <a:prstGeom prst="rect">
            <a:avLst/>
          </a:prstGeom>
        </p:spPr>
      </p:pic>
      <p:pic>
        <p:nvPicPr>
          <p:cNvPr id="10" name="Picture 9" descr="A picture containing text&#10;&#10;Description automatically generated">
            <a:extLst>
              <a:ext uri="{FF2B5EF4-FFF2-40B4-BE49-F238E27FC236}">
                <a16:creationId xmlns:a16="http://schemas.microsoft.com/office/drawing/2014/main" id="{C454B310-D48A-4649-9969-EADC79AA225F}"/>
              </a:ext>
            </a:extLst>
          </p:cNvPr>
          <p:cNvPicPr>
            <a:picLocks noChangeAspect="1"/>
          </p:cNvPicPr>
          <p:nvPr userDrawn="1"/>
        </p:nvPicPr>
        <p:blipFill>
          <a:blip r:embed="rId3"/>
          <a:stretch>
            <a:fillRect/>
          </a:stretch>
        </p:blipFill>
        <p:spPr>
          <a:xfrm>
            <a:off x="10623367" y="6362700"/>
            <a:ext cx="1390474" cy="323850"/>
          </a:xfrm>
          <a:prstGeom prst="rect">
            <a:avLst/>
          </a:prstGeom>
        </p:spPr>
      </p:pic>
    </p:spTree>
    <p:extLst>
      <p:ext uri="{BB962C8B-B14F-4D97-AF65-F5344CB8AC3E}">
        <p14:creationId xmlns:p14="http://schemas.microsoft.com/office/powerpoint/2010/main" val="3220423673"/>
      </p:ext>
    </p:extLst>
  </p:cSld>
  <p:clrMapOvr>
    <a:masterClrMapping/>
  </p:clrMapOvr>
  <p:transition>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pic>
        <p:nvPicPr>
          <p:cNvPr id="3" name="Picture 2" descr="Shape, rectangle&#10;&#10;Description automatically generated">
            <a:extLst>
              <a:ext uri="{FF2B5EF4-FFF2-40B4-BE49-F238E27FC236}">
                <a16:creationId xmlns:a16="http://schemas.microsoft.com/office/drawing/2014/main" id="{82D99B25-82DD-4D46-A593-2BA26FABB51B}"/>
              </a:ext>
            </a:extLst>
          </p:cNvPr>
          <p:cNvPicPr>
            <a:picLocks noChangeAspect="1"/>
          </p:cNvPicPr>
          <p:nvPr userDrawn="1"/>
        </p:nvPicPr>
        <p:blipFill>
          <a:blip r:embed="rId2"/>
          <a:stretch>
            <a:fillRect/>
          </a:stretch>
        </p:blipFill>
        <p:spPr>
          <a:xfrm>
            <a:off x="0" y="0"/>
            <a:ext cx="12319959" cy="6858000"/>
          </a:xfrm>
          <a:prstGeom prst="rect">
            <a:avLst/>
          </a:prstGeom>
        </p:spPr>
      </p:pic>
      <p:pic>
        <p:nvPicPr>
          <p:cNvPr id="7" name="Picture 6" descr="Logo&#10;&#10;Description automatically generated">
            <a:extLst>
              <a:ext uri="{FF2B5EF4-FFF2-40B4-BE49-F238E27FC236}">
                <a16:creationId xmlns:a16="http://schemas.microsoft.com/office/drawing/2014/main" id="{D6F86BD6-200E-1C47-BE67-38E5E95A1F83}"/>
              </a:ext>
            </a:extLst>
          </p:cNvPr>
          <p:cNvPicPr>
            <a:picLocks noChangeAspect="1"/>
          </p:cNvPicPr>
          <p:nvPr userDrawn="1"/>
        </p:nvPicPr>
        <p:blipFill>
          <a:blip r:embed="rId3"/>
          <a:stretch>
            <a:fillRect/>
          </a:stretch>
        </p:blipFill>
        <p:spPr>
          <a:xfrm>
            <a:off x="10623724" y="6362700"/>
            <a:ext cx="1390475" cy="323850"/>
          </a:xfrm>
          <a:prstGeom prst="rect">
            <a:avLst/>
          </a:prstGeom>
        </p:spPr>
      </p:pic>
    </p:spTree>
    <p:extLst>
      <p:ext uri="{BB962C8B-B14F-4D97-AF65-F5344CB8AC3E}">
        <p14:creationId xmlns:p14="http://schemas.microsoft.com/office/powerpoint/2010/main" val="3066485738"/>
      </p:ext>
    </p:extLst>
  </p:cSld>
  <p:clrMapOvr>
    <a:masterClrMapping/>
  </p:clrMapOvr>
  <p:transition>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pic>
        <p:nvPicPr>
          <p:cNvPr id="5" name="Picture 4" descr="Text&#10;&#10;Description automatically generated">
            <a:extLst>
              <a:ext uri="{FF2B5EF4-FFF2-40B4-BE49-F238E27FC236}">
                <a16:creationId xmlns:a16="http://schemas.microsoft.com/office/drawing/2014/main" id="{7D2F33A1-92D3-3842-A866-14E3BF3D36CB}"/>
              </a:ext>
            </a:extLst>
          </p:cNvPr>
          <p:cNvPicPr>
            <a:picLocks noChangeAspect="1"/>
          </p:cNvPicPr>
          <p:nvPr userDrawn="1"/>
        </p:nvPicPr>
        <p:blipFill>
          <a:blip r:embed="rId2"/>
          <a:stretch>
            <a:fillRect/>
          </a:stretch>
        </p:blipFill>
        <p:spPr>
          <a:xfrm>
            <a:off x="10686263" y="6330060"/>
            <a:ext cx="1264438" cy="407017"/>
          </a:xfrm>
          <a:prstGeom prst="rect">
            <a:avLst/>
          </a:prstGeom>
        </p:spPr>
      </p:pic>
      <p:pic>
        <p:nvPicPr>
          <p:cNvPr id="9" name="Picture 8">
            <a:extLst>
              <a:ext uri="{FF2B5EF4-FFF2-40B4-BE49-F238E27FC236}">
                <a16:creationId xmlns:a16="http://schemas.microsoft.com/office/drawing/2014/main" id="{882D1D1D-EDF2-114B-A391-77EDDFF2D47D}"/>
              </a:ext>
            </a:extLst>
          </p:cNvPr>
          <p:cNvPicPr>
            <a:picLocks noChangeAspect="1"/>
          </p:cNvPicPr>
          <p:nvPr userDrawn="1"/>
        </p:nvPicPr>
        <p:blipFill>
          <a:blip r:embed="rId3"/>
          <a:stretch>
            <a:fillRect/>
          </a:stretch>
        </p:blipFill>
        <p:spPr>
          <a:xfrm>
            <a:off x="10568231" y="6226628"/>
            <a:ext cx="1473200" cy="631372"/>
          </a:xfrm>
          <a:prstGeom prst="rect">
            <a:avLst/>
          </a:prstGeom>
        </p:spPr>
      </p:pic>
      <p:pic>
        <p:nvPicPr>
          <p:cNvPr id="4" name="Picture 3" descr="Shape, square&#10;&#10;Description automatically generated">
            <a:extLst>
              <a:ext uri="{FF2B5EF4-FFF2-40B4-BE49-F238E27FC236}">
                <a16:creationId xmlns:a16="http://schemas.microsoft.com/office/drawing/2014/main" id="{4F4D6010-45B5-B04F-8433-B642834AF14D}"/>
              </a:ext>
            </a:extLst>
          </p:cNvPr>
          <p:cNvPicPr>
            <a:picLocks noChangeAspect="1"/>
          </p:cNvPicPr>
          <p:nvPr userDrawn="1"/>
        </p:nvPicPr>
        <p:blipFill>
          <a:blip r:embed="rId4"/>
          <a:stretch>
            <a:fillRect/>
          </a:stretch>
        </p:blipFill>
        <p:spPr>
          <a:xfrm>
            <a:off x="0" y="0"/>
            <a:ext cx="12192000" cy="6858000"/>
          </a:xfrm>
          <a:prstGeom prst="rect">
            <a:avLst/>
          </a:prstGeom>
        </p:spPr>
      </p:pic>
      <p:pic>
        <p:nvPicPr>
          <p:cNvPr id="11" name="Picture 10" descr="A picture containing text&#10;&#10;Description automatically generated">
            <a:extLst>
              <a:ext uri="{FF2B5EF4-FFF2-40B4-BE49-F238E27FC236}">
                <a16:creationId xmlns:a16="http://schemas.microsoft.com/office/drawing/2014/main" id="{32A0CE0F-8887-7C41-9DE7-0D0DE1B14C16}"/>
              </a:ext>
            </a:extLst>
          </p:cNvPr>
          <p:cNvPicPr>
            <a:picLocks noChangeAspect="1"/>
          </p:cNvPicPr>
          <p:nvPr userDrawn="1"/>
        </p:nvPicPr>
        <p:blipFill>
          <a:blip r:embed="rId5"/>
          <a:stretch>
            <a:fillRect/>
          </a:stretch>
        </p:blipFill>
        <p:spPr>
          <a:xfrm>
            <a:off x="10623367" y="6362700"/>
            <a:ext cx="1390474" cy="323850"/>
          </a:xfrm>
          <a:prstGeom prst="rect">
            <a:avLst/>
          </a:prstGeom>
        </p:spPr>
      </p:pic>
    </p:spTree>
    <p:extLst>
      <p:ext uri="{BB962C8B-B14F-4D97-AF65-F5344CB8AC3E}">
        <p14:creationId xmlns:p14="http://schemas.microsoft.com/office/powerpoint/2010/main" val="2453465146"/>
      </p:ext>
    </p:extLst>
  </p:cSld>
  <p:clrMapOvr>
    <a:masterClrMapping/>
  </p:clrMapOvr>
  <p:transition>
    <p:push di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pic>
        <p:nvPicPr>
          <p:cNvPr id="5" name="Picture 4" descr="Text&#10;&#10;Description automatically generated">
            <a:extLst>
              <a:ext uri="{FF2B5EF4-FFF2-40B4-BE49-F238E27FC236}">
                <a16:creationId xmlns:a16="http://schemas.microsoft.com/office/drawing/2014/main" id="{2DA33752-4D64-5A4E-B3A1-4E0A7962A878}"/>
              </a:ext>
            </a:extLst>
          </p:cNvPr>
          <p:cNvPicPr>
            <a:picLocks noChangeAspect="1"/>
          </p:cNvPicPr>
          <p:nvPr userDrawn="1"/>
        </p:nvPicPr>
        <p:blipFill>
          <a:blip r:embed="rId2"/>
          <a:stretch>
            <a:fillRect/>
          </a:stretch>
        </p:blipFill>
        <p:spPr>
          <a:xfrm>
            <a:off x="10686263" y="6330060"/>
            <a:ext cx="1264438" cy="407017"/>
          </a:xfrm>
          <a:prstGeom prst="rect">
            <a:avLst/>
          </a:prstGeom>
        </p:spPr>
      </p:pic>
      <p:pic>
        <p:nvPicPr>
          <p:cNvPr id="7" name="Picture 6">
            <a:extLst>
              <a:ext uri="{FF2B5EF4-FFF2-40B4-BE49-F238E27FC236}">
                <a16:creationId xmlns:a16="http://schemas.microsoft.com/office/drawing/2014/main" id="{E7A23E41-7D02-2943-AE9C-7777B7C818C4}"/>
              </a:ext>
            </a:extLst>
          </p:cNvPr>
          <p:cNvPicPr>
            <a:picLocks noChangeAspect="1"/>
          </p:cNvPicPr>
          <p:nvPr userDrawn="1"/>
        </p:nvPicPr>
        <p:blipFill>
          <a:blip r:embed="rId3"/>
          <a:stretch>
            <a:fillRect/>
          </a:stretch>
        </p:blipFill>
        <p:spPr>
          <a:xfrm>
            <a:off x="10568231" y="6226628"/>
            <a:ext cx="1473200" cy="631372"/>
          </a:xfrm>
          <a:prstGeom prst="rect">
            <a:avLst/>
          </a:prstGeom>
        </p:spPr>
      </p:pic>
      <p:pic>
        <p:nvPicPr>
          <p:cNvPr id="4" name="Picture 3" descr="Shape&#10;&#10;Description automatically generated">
            <a:extLst>
              <a:ext uri="{FF2B5EF4-FFF2-40B4-BE49-F238E27FC236}">
                <a16:creationId xmlns:a16="http://schemas.microsoft.com/office/drawing/2014/main" id="{0D24E105-9A26-5340-9EA3-670E224C7116}"/>
              </a:ext>
            </a:extLst>
          </p:cNvPr>
          <p:cNvPicPr>
            <a:picLocks noChangeAspect="1"/>
          </p:cNvPicPr>
          <p:nvPr userDrawn="1"/>
        </p:nvPicPr>
        <p:blipFill>
          <a:blip r:embed="rId4"/>
          <a:stretch>
            <a:fillRect/>
          </a:stretch>
        </p:blipFill>
        <p:spPr>
          <a:xfrm>
            <a:off x="0" y="-7564"/>
            <a:ext cx="12205447" cy="6865564"/>
          </a:xfrm>
          <a:prstGeom prst="rect">
            <a:avLst/>
          </a:prstGeom>
        </p:spPr>
      </p:pic>
      <p:pic>
        <p:nvPicPr>
          <p:cNvPr id="12" name="Picture 11" descr="A picture containing text&#10;&#10;Description automatically generated">
            <a:extLst>
              <a:ext uri="{FF2B5EF4-FFF2-40B4-BE49-F238E27FC236}">
                <a16:creationId xmlns:a16="http://schemas.microsoft.com/office/drawing/2014/main" id="{2C64D283-A333-9E45-9D3F-6205F8DE2CEC}"/>
              </a:ext>
            </a:extLst>
          </p:cNvPr>
          <p:cNvPicPr>
            <a:picLocks noChangeAspect="1"/>
          </p:cNvPicPr>
          <p:nvPr userDrawn="1"/>
        </p:nvPicPr>
        <p:blipFill>
          <a:blip r:embed="rId5"/>
          <a:stretch>
            <a:fillRect/>
          </a:stretch>
        </p:blipFill>
        <p:spPr>
          <a:xfrm>
            <a:off x="10623367" y="6362700"/>
            <a:ext cx="1390474" cy="323850"/>
          </a:xfrm>
          <a:prstGeom prst="rect">
            <a:avLst/>
          </a:prstGeom>
        </p:spPr>
      </p:pic>
    </p:spTree>
    <p:extLst>
      <p:ext uri="{BB962C8B-B14F-4D97-AF65-F5344CB8AC3E}">
        <p14:creationId xmlns:p14="http://schemas.microsoft.com/office/powerpoint/2010/main" val="1789165904"/>
      </p:ext>
    </p:extLst>
  </p:cSld>
  <p:clrMapOvr>
    <a:masterClrMapping/>
  </p:clrMapOvr>
  <p:transition>
    <p:push dir="u"/>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pic>
        <p:nvPicPr>
          <p:cNvPr id="8" name="Picture 7" descr="Shape&#10;&#10;Description automatically generated with low confidence">
            <a:extLst>
              <a:ext uri="{FF2B5EF4-FFF2-40B4-BE49-F238E27FC236}">
                <a16:creationId xmlns:a16="http://schemas.microsoft.com/office/drawing/2014/main" id="{8067DEFE-8542-CB4C-BB7C-2E77E742C61E}"/>
              </a:ext>
            </a:extLst>
          </p:cNvPr>
          <p:cNvPicPr>
            <a:picLocks noChangeAspect="1"/>
          </p:cNvPicPr>
          <p:nvPr userDrawn="1"/>
        </p:nvPicPr>
        <p:blipFill>
          <a:blip r:embed="rId2"/>
          <a:stretch>
            <a:fillRect/>
          </a:stretch>
        </p:blipFill>
        <p:spPr>
          <a:xfrm>
            <a:off x="0" y="0"/>
            <a:ext cx="12192000" cy="6858000"/>
          </a:xfrm>
          <a:prstGeom prst="rect">
            <a:avLst/>
          </a:prstGeom>
        </p:spPr>
      </p:pic>
      <p:pic>
        <p:nvPicPr>
          <p:cNvPr id="9" name="Picture 8" descr="A picture containing text&#10;&#10;Description automatically generated">
            <a:extLst>
              <a:ext uri="{FF2B5EF4-FFF2-40B4-BE49-F238E27FC236}">
                <a16:creationId xmlns:a16="http://schemas.microsoft.com/office/drawing/2014/main" id="{E8B4EAB9-7683-0746-90F2-138A1AE86872}"/>
              </a:ext>
            </a:extLst>
          </p:cNvPr>
          <p:cNvPicPr>
            <a:picLocks noChangeAspect="1"/>
          </p:cNvPicPr>
          <p:nvPr userDrawn="1"/>
        </p:nvPicPr>
        <p:blipFill>
          <a:blip r:embed="rId3"/>
          <a:stretch>
            <a:fillRect/>
          </a:stretch>
        </p:blipFill>
        <p:spPr>
          <a:xfrm>
            <a:off x="10623367" y="6362700"/>
            <a:ext cx="1390474" cy="323850"/>
          </a:xfrm>
          <a:prstGeom prst="rect">
            <a:avLst/>
          </a:prstGeom>
        </p:spPr>
      </p:pic>
    </p:spTree>
    <p:extLst>
      <p:ext uri="{BB962C8B-B14F-4D97-AF65-F5344CB8AC3E}">
        <p14:creationId xmlns:p14="http://schemas.microsoft.com/office/powerpoint/2010/main" val="1140115486"/>
      </p:ext>
    </p:extLst>
  </p:cSld>
  <p:clrMapOvr>
    <a:masterClrMapping/>
  </p:clrMapOvr>
  <p:transition>
    <p:push dir="u"/>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pic>
        <p:nvPicPr>
          <p:cNvPr id="5" name="Picture 4" descr="Text&#10;&#10;Description automatically generated">
            <a:extLst>
              <a:ext uri="{FF2B5EF4-FFF2-40B4-BE49-F238E27FC236}">
                <a16:creationId xmlns:a16="http://schemas.microsoft.com/office/drawing/2014/main" id="{B1F9B485-5337-584F-BE68-2619402D79D7}"/>
              </a:ext>
            </a:extLst>
          </p:cNvPr>
          <p:cNvPicPr>
            <a:picLocks noChangeAspect="1"/>
          </p:cNvPicPr>
          <p:nvPr userDrawn="1"/>
        </p:nvPicPr>
        <p:blipFill>
          <a:blip r:embed="rId2"/>
          <a:stretch>
            <a:fillRect/>
          </a:stretch>
        </p:blipFill>
        <p:spPr>
          <a:xfrm>
            <a:off x="10686263" y="6330060"/>
            <a:ext cx="1264438" cy="407017"/>
          </a:xfrm>
          <a:prstGeom prst="rect">
            <a:avLst/>
          </a:prstGeom>
        </p:spPr>
      </p:pic>
      <p:pic>
        <p:nvPicPr>
          <p:cNvPr id="3" name="Picture 2" descr="Shape&#10;&#10;Description automatically generated">
            <a:extLst>
              <a:ext uri="{FF2B5EF4-FFF2-40B4-BE49-F238E27FC236}">
                <a16:creationId xmlns:a16="http://schemas.microsoft.com/office/drawing/2014/main" id="{5EF6B873-6F1D-D746-9561-D34A5EDCBF22}"/>
              </a:ext>
            </a:extLst>
          </p:cNvPr>
          <p:cNvPicPr>
            <a:picLocks noChangeAspect="1"/>
          </p:cNvPicPr>
          <p:nvPr userDrawn="1"/>
        </p:nvPicPr>
        <p:blipFill>
          <a:blip r:embed="rId3"/>
          <a:stretch>
            <a:fillRect/>
          </a:stretch>
        </p:blipFill>
        <p:spPr>
          <a:xfrm>
            <a:off x="-244428" y="-137491"/>
            <a:ext cx="12436428" cy="6995491"/>
          </a:xfrm>
          <a:prstGeom prst="rect">
            <a:avLst/>
          </a:prstGeom>
        </p:spPr>
      </p:pic>
      <p:pic>
        <p:nvPicPr>
          <p:cNvPr id="8" name="Picture 7" descr="A picture containing text&#10;&#10;Description automatically generated">
            <a:extLst>
              <a:ext uri="{FF2B5EF4-FFF2-40B4-BE49-F238E27FC236}">
                <a16:creationId xmlns:a16="http://schemas.microsoft.com/office/drawing/2014/main" id="{C89FEEE7-4FFC-B44A-AA8C-96ABAAB2A1FC}"/>
              </a:ext>
            </a:extLst>
          </p:cNvPr>
          <p:cNvPicPr>
            <a:picLocks noChangeAspect="1"/>
          </p:cNvPicPr>
          <p:nvPr userDrawn="1"/>
        </p:nvPicPr>
        <p:blipFill>
          <a:blip r:embed="rId4"/>
          <a:stretch>
            <a:fillRect/>
          </a:stretch>
        </p:blipFill>
        <p:spPr>
          <a:xfrm>
            <a:off x="10623367" y="6362700"/>
            <a:ext cx="1390474" cy="323850"/>
          </a:xfrm>
          <a:prstGeom prst="rect">
            <a:avLst/>
          </a:prstGeom>
        </p:spPr>
      </p:pic>
    </p:spTree>
    <p:extLst>
      <p:ext uri="{BB962C8B-B14F-4D97-AF65-F5344CB8AC3E}">
        <p14:creationId xmlns:p14="http://schemas.microsoft.com/office/powerpoint/2010/main" val="1812700000"/>
      </p:ext>
    </p:extLst>
  </p:cSld>
  <p:clrMapOvr>
    <a:masterClrMapping/>
  </p:clrMapOvr>
  <p:transition>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AB13A-76CB-644A-B04E-8B5523B61E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D2C279-F70E-1F4C-8D9B-4BFB0B3FC6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3D9EA9-370B-1446-8EFB-A0BB10D0C0B8}"/>
              </a:ext>
            </a:extLst>
          </p:cNvPr>
          <p:cNvSpPr>
            <a:spLocks noGrp="1"/>
          </p:cNvSpPr>
          <p:nvPr>
            <p:ph type="dt" sz="half" idx="10"/>
          </p:nvPr>
        </p:nvSpPr>
        <p:spPr/>
        <p:txBody>
          <a:bodyPr/>
          <a:lstStyle/>
          <a:p>
            <a:fld id="{BFFF93B8-92E3-F040-9A28-5989CE860052}" type="datetimeFigureOut">
              <a:rPr lang="en-US" smtClean="0"/>
              <a:t>8/3/2021</a:t>
            </a:fld>
            <a:endParaRPr lang="en-US"/>
          </a:p>
        </p:txBody>
      </p:sp>
      <p:sp>
        <p:nvSpPr>
          <p:cNvPr id="5" name="Footer Placeholder 4">
            <a:extLst>
              <a:ext uri="{FF2B5EF4-FFF2-40B4-BE49-F238E27FC236}">
                <a16:creationId xmlns:a16="http://schemas.microsoft.com/office/drawing/2014/main" id="{A1260878-5E21-CE41-BFC3-8E035C9EFC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5BC75B-C340-E34D-A0FD-865646F7DB81}"/>
              </a:ext>
            </a:extLst>
          </p:cNvPr>
          <p:cNvSpPr>
            <a:spLocks noGrp="1"/>
          </p:cNvSpPr>
          <p:nvPr>
            <p:ph type="sldNum" sz="quarter" idx="12"/>
          </p:nvPr>
        </p:nvSpPr>
        <p:spPr/>
        <p:txBody>
          <a:bodyPr/>
          <a:lstStyle/>
          <a:p>
            <a:fld id="{C3874963-793F-D045-B9DE-BFF4034ACFD8}" type="slidenum">
              <a:rPr lang="en-US" smtClean="0"/>
              <a:t>‹#›</a:t>
            </a:fld>
            <a:endParaRPr lang="en-US"/>
          </a:p>
        </p:txBody>
      </p:sp>
    </p:spTree>
    <p:extLst>
      <p:ext uri="{BB962C8B-B14F-4D97-AF65-F5344CB8AC3E}">
        <p14:creationId xmlns:p14="http://schemas.microsoft.com/office/powerpoint/2010/main" val="203814384"/>
      </p:ext>
    </p:extLst>
  </p:cSld>
  <p:clrMapOvr>
    <a:masterClrMapping/>
  </p:clrMapOvr>
  <p:transition>
    <p:push dir="u"/>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5CC31FEB-1F54-F84B-9642-7435883EECB3}"/>
              </a:ext>
            </a:extLst>
          </p:cNvPr>
          <p:cNvPicPr>
            <a:picLocks noChangeAspect="1"/>
          </p:cNvPicPr>
          <p:nvPr userDrawn="1"/>
        </p:nvPicPr>
        <p:blipFill>
          <a:blip r:embed="rId2"/>
          <a:stretch>
            <a:fillRect/>
          </a:stretch>
        </p:blipFill>
        <p:spPr>
          <a:xfrm>
            <a:off x="0" y="0"/>
            <a:ext cx="12192000" cy="6858000"/>
          </a:xfrm>
          <a:prstGeom prst="rect">
            <a:avLst/>
          </a:prstGeom>
        </p:spPr>
      </p:pic>
      <p:pic>
        <p:nvPicPr>
          <p:cNvPr id="6" name="Picture 5" descr="A picture containing text&#10;&#10;Description automatically generated">
            <a:extLst>
              <a:ext uri="{FF2B5EF4-FFF2-40B4-BE49-F238E27FC236}">
                <a16:creationId xmlns:a16="http://schemas.microsoft.com/office/drawing/2014/main" id="{651420BD-BAA0-0841-9C74-36FD48014C0C}"/>
              </a:ext>
            </a:extLst>
          </p:cNvPr>
          <p:cNvPicPr>
            <a:picLocks noChangeAspect="1"/>
          </p:cNvPicPr>
          <p:nvPr userDrawn="1"/>
        </p:nvPicPr>
        <p:blipFill>
          <a:blip r:embed="rId3"/>
          <a:stretch>
            <a:fillRect/>
          </a:stretch>
        </p:blipFill>
        <p:spPr>
          <a:xfrm>
            <a:off x="10623367" y="6362700"/>
            <a:ext cx="1390474" cy="323850"/>
          </a:xfrm>
          <a:prstGeom prst="rect">
            <a:avLst/>
          </a:prstGeom>
        </p:spPr>
      </p:pic>
    </p:spTree>
    <p:extLst>
      <p:ext uri="{BB962C8B-B14F-4D97-AF65-F5344CB8AC3E}">
        <p14:creationId xmlns:p14="http://schemas.microsoft.com/office/powerpoint/2010/main" val="1053728211"/>
      </p:ext>
    </p:extLst>
  </p:cSld>
  <p:clrMapOvr>
    <a:masterClrMapping/>
  </p:clrMapOvr>
  <p:transition>
    <p:push dir="u"/>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10" name="Picture Placeholder 2">
            <a:extLst>
              <a:ext uri="{FF2B5EF4-FFF2-40B4-BE49-F238E27FC236}">
                <a16:creationId xmlns:a16="http://schemas.microsoft.com/office/drawing/2014/main" id="{47A62020-68DD-604B-90C2-F9AA37B94A73}"/>
              </a:ext>
            </a:extLst>
          </p:cNvPr>
          <p:cNvSpPr>
            <a:spLocks noGrp="1"/>
          </p:cNvSpPr>
          <p:nvPr>
            <p:ph type="pic" idx="10"/>
          </p:nvPr>
        </p:nvSpPr>
        <p:spPr>
          <a:xfrm>
            <a:off x="6258427" y="880311"/>
            <a:ext cx="4636168" cy="4427621"/>
          </a:xfrm>
          <a:solidFill>
            <a:schemeClr val="bg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pic>
        <p:nvPicPr>
          <p:cNvPr id="4" name="Picture 3" descr="Shape, rectangle&#10;&#10;Description automatically generated">
            <a:extLst>
              <a:ext uri="{FF2B5EF4-FFF2-40B4-BE49-F238E27FC236}">
                <a16:creationId xmlns:a16="http://schemas.microsoft.com/office/drawing/2014/main" id="{DC9DCC5C-3A53-7644-9C3F-7FDF6E66E09E}"/>
              </a:ext>
            </a:extLst>
          </p:cNvPr>
          <p:cNvPicPr>
            <a:picLocks noChangeAspect="1"/>
          </p:cNvPicPr>
          <p:nvPr userDrawn="1"/>
        </p:nvPicPr>
        <p:blipFill>
          <a:blip r:embed="rId2"/>
          <a:stretch>
            <a:fillRect/>
          </a:stretch>
        </p:blipFill>
        <p:spPr>
          <a:xfrm>
            <a:off x="0" y="0"/>
            <a:ext cx="12192000" cy="6858000"/>
          </a:xfrm>
          <a:prstGeom prst="rect">
            <a:avLst/>
          </a:prstGeom>
        </p:spPr>
      </p:pic>
      <p:pic>
        <p:nvPicPr>
          <p:cNvPr id="9" name="Picture 8" descr="Logo&#10;&#10;Description automatically generated">
            <a:extLst>
              <a:ext uri="{FF2B5EF4-FFF2-40B4-BE49-F238E27FC236}">
                <a16:creationId xmlns:a16="http://schemas.microsoft.com/office/drawing/2014/main" id="{45804CA5-5160-2E46-A5FA-AF7E45B44B22}"/>
              </a:ext>
            </a:extLst>
          </p:cNvPr>
          <p:cNvPicPr>
            <a:picLocks noChangeAspect="1"/>
          </p:cNvPicPr>
          <p:nvPr userDrawn="1"/>
        </p:nvPicPr>
        <p:blipFill>
          <a:blip r:embed="rId3"/>
          <a:stretch>
            <a:fillRect/>
          </a:stretch>
        </p:blipFill>
        <p:spPr>
          <a:xfrm>
            <a:off x="10623724" y="6362700"/>
            <a:ext cx="1390475" cy="323850"/>
          </a:xfrm>
          <a:prstGeom prst="rect">
            <a:avLst/>
          </a:prstGeom>
        </p:spPr>
      </p:pic>
    </p:spTree>
    <p:extLst>
      <p:ext uri="{BB962C8B-B14F-4D97-AF65-F5344CB8AC3E}">
        <p14:creationId xmlns:p14="http://schemas.microsoft.com/office/powerpoint/2010/main" val="2895270114"/>
      </p:ext>
    </p:extLst>
  </p:cSld>
  <p:clrMapOvr>
    <a:masterClrMapping/>
  </p:clrMapOvr>
  <p:transition>
    <p:push dir="u"/>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pic>
        <p:nvPicPr>
          <p:cNvPr id="3" name="Picture 2" descr="Background pattern&#10;&#10;Description automatically generated with low confidence">
            <a:extLst>
              <a:ext uri="{FF2B5EF4-FFF2-40B4-BE49-F238E27FC236}">
                <a16:creationId xmlns:a16="http://schemas.microsoft.com/office/drawing/2014/main" id="{5D5BB417-77A7-6C4D-A0BE-4511FFBC714D}"/>
              </a:ext>
            </a:extLst>
          </p:cNvPr>
          <p:cNvPicPr>
            <a:picLocks noChangeAspect="1"/>
          </p:cNvPicPr>
          <p:nvPr userDrawn="1"/>
        </p:nvPicPr>
        <p:blipFill>
          <a:blip r:embed="rId2"/>
          <a:stretch>
            <a:fillRect/>
          </a:stretch>
        </p:blipFill>
        <p:spPr>
          <a:xfrm>
            <a:off x="121023" y="0"/>
            <a:ext cx="12192000" cy="6858000"/>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2125C6B7-8543-C14D-A172-A04942C9CA80}"/>
              </a:ext>
            </a:extLst>
          </p:cNvPr>
          <p:cNvPicPr>
            <a:picLocks noChangeAspect="1"/>
          </p:cNvPicPr>
          <p:nvPr userDrawn="1"/>
        </p:nvPicPr>
        <p:blipFill>
          <a:blip r:embed="rId3"/>
          <a:stretch>
            <a:fillRect/>
          </a:stretch>
        </p:blipFill>
        <p:spPr>
          <a:xfrm>
            <a:off x="10623367" y="6362700"/>
            <a:ext cx="1390474" cy="323850"/>
          </a:xfrm>
          <a:prstGeom prst="rect">
            <a:avLst/>
          </a:prstGeom>
        </p:spPr>
      </p:pic>
    </p:spTree>
    <p:extLst>
      <p:ext uri="{BB962C8B-B14F-4D97-AF65-F5344CB8AC3E}">
        <p14:creationId xmlns:p14="http://schemas.microsoft.com/office/powerpoint/2010/main" val="2865889315"/>
      </p:ext>
    </p:extLst>
  </p:cSld>
  <p:clrMapOvr>
    <a:masterClrMapping/>
  </p:clrMapOvr>
  <p:transition>
    <p:push dir="u"/>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A02C617-D696-3644-9116-48C4BCA7A067}"/>
              </a:ext>
            </a:extLst>
          </p:cNvPr>
          <p:cNvPicPr>
            <a:picLocks noChangeAspect="1"/>
          </p:cNvPicPr>
          <p:nvPr userDrawn="1"/>
        </p:nvPicPr>
        <p:blipFill>
          <a:blip r:embed="rId2"/>
          <a:stretch>
            <a:fillRect/>
          </a:stretch>
        </p:blipFill>
        <p:spPr>
          <a:xfrm>
            <a:off x="0" y="0"/>
            <a:ext cx="12192000" cy="6858000"/>
          </a:xfrm>
          <a:prstGeom prst="rect">
            <a:avLst/>
          </a:prstGeom>
        </p:spPr>
      </p:pic>
      <p:pic>
        <p:nvPicPr>
          <p:cNvPr id="9" name="Picture 8" descr="A picture containing text&#10;&#10;Description automatically generated">
            <a:extLst>
              <a:ext uri="{FF2B5EF4-FFF2-40B4-BE49-F238E27FC236}">
                <a16:creationId xmlns:a16="http://schemas.microsoft.com/office/drawing/2014/main" id="{9B9FE6A5-D7A3-424D-BC25-7DD9EAD68DF7}"/>
              </a:ext>
            </a:extLst>
          </p:cNvPr>
          <p:cNvPicPr>
            <a:picLocks noChangeAspect="1"/>
          </p:cNvPicPr>
          <p:nvPr userDrawn="1"/>
        </p:nvPicPr>
        <p:blipFill>
          <a:blip r:embed="rId3"/>
          <a:stretch>
            <a:fillRect/>
          </a:stretch>
        </p:blipFill>
        <p:spPr>
          <a:xfrm>
            <a:off x="10623367" y="6362700"/>
            <a:ext cx="1390474" cy="323850"/>
          </a:xfrm>
          <a:prstGeom prst="rect">
            <a:avLst/>
          </a:prstGeom>
        </p:spPr>
      </p:pic>
    </p:spTree>
    <p:extLst>
      <p:ext uri="{BB962C8B-B14F-4D97-AF65-F5344CB8AC3E}">
        <p14:creationId xmlns:p14="http://schemas.microsoft.com/office/powerpoint/2010/main" val="4151974845"/>
      </p:ext>
    </p:extLst>
  </p:cSld>
  <p:clrMapOvr>
    <a:masterClrMapping/>
  </p:clrMapOvr>
  <p:transition>
    <p:push dir="u"/>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4815CAC-D7C7-C749-8EC6-3634938BD7B8}"/>
              </a:ext>
            </a:extLst>
          </p:cNvPr>
          <p:cNvSpPr/>
          <p:nvPr userDrawn="1"/>
        </p:nvSpPr>
        <p:spPr>
          <a:xfrm>
            <a:off x="4740924" y="2132610"/>
            <a:ext cx="6253909" cy="103816"/>
          </a:xfrm>
          <a:prstGeom prst="rect">
            <a:avLst/>
          </a:prstGeom>
          <a:solidFill>
            <a:srgbClr val="F5878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58785"/>
              </a:solidFill>
            </a:endParaRPr>
          </a:p>
        </p:txBody>
      </p:sp>
      <p:pic>
        <p:nvPicPr>
          <p:cNvPr id="10" name="Picture 9">
            <a:extLst>
              <a:ext uri="{FF2B5EF4-FFF2-40B4-BE49-F238E27FC236}">
                <a16:creationId xmlns:a16="http://schemas.microsoft.com/office/drawing/2014/main" id="{B633A1FC-D53F-8E42-BE07-738E9FB212B9}"/>
              </a:ext>
            </a:extLst>
          </p:cNvPr>
          <p:cNvPicPr>
            <a:picLocks noChangeAspect="1"/>
          </p:cNvPicPr>
          <p:nvPr userDrawn="1"/>
        </p:nvPicPr>
        <p:blipFill>
          <a:blip r:embed="rId2"/>
          <a:stretch>
            <a:fillRect/>
          </a:stretch>
        </p:blipFill>
        <p:spPr>
          <a:xfrm>
            <a:off x="10524078" y="6209935"/>
            <a:ext cx="1573967" cy="674557"/>
          </a:xfrm>
          <a:prstGeom prst="rect">
            <a:avLst/>
          </a:prstGeom>
        </p:spPr>
      </p:pic>
      <p:pic>
        <p:nvPicPr>
          <p:cNvPr id="3" name="Picture 2" descr="Arrow&#10;&#10;Description automatically generated">
            <a:extLst>
              <a:ext uri="{FF2B5EF4-FFF2-40B4-BE49-F238E27FC236}">
                <a16:creationId xmlns:a16="http://schemas.microsoft.com/office/drawing/2014/main" id="{E30B80CF-A53F-764A-9475-F43CE219D9C0}"/>
              </a:ext>
            </a:extLst>
          </p:cNvPr>
          <p:cNvPicPr>
            <a:picLocks noChangeAspect="1"/>
          </p:cNvPicPr>
          <p:nvPr userDrawn="1"/>
        </p:nvPicPr>
        <p:blipFill>
          <a:blip r:embed="rId3"/>
          <a:stretch>
            <a:fillRect/>
          </a:stretch>
        </p:blipFill>
        <p:spPr>
          <a:xfrm>
            <a:off x="-13448" y="-7966"/>
            <a:ext cx="12205447" cy="6865564"/>
          </a:xfrm>
          <a:prstGeom prst="rect">
            <a:avLst/>
          </a:prstGeom>
        </p:spPr>
      </p:pic>
      <p:pic>
        <p:nvPicPr>
          <p:cNvPr id="7" name="Picture 6" descr="Logo&#10;&#10;Description automatically generated">
            <a:extLst>
              <a:ext uri="{FF2B5EF4-FFF2-40B4-BE49-F238E27FC236}">
                <a16:creationId xmlns:a16="http://schemas.microsoft.com/office/drawing/2014/main" id="{388B947F-7FB6-D24C-8E62-D341E838ACFE}"/>
              </a:ext>
            </a:extLst>
          </p:cNvPr>
          <p:cNvPicPr>
            <a:picLocks noChangeAspect="1"/>
          </p:cNvPicPr>
          <p:nvPr userDrawn="1"/>
        </p:nvPicPr>
        <p:blipFill>
          <a:blip r:embed="rId4"/>
          <a:stretch>
            <a:fillRect/>
          </a:stretch>
        </p:blipFill>
        <p:spPr>
          <a:xfrm>
            <a:off x="10116149" y="6303645"/>
            <a:ext cx="1948851" cy="453899"/>
          </a:xfrm>
          <a:prstGeom prst="rect">
            <a:avLst/>
          </a:prstGeom>
        </p:spPr>
      </p:pic>
    </p:spTree>
    <p:extLst>
      <p:ext uri="{BB962C8B-B14F-4D97-AF65-F5344CB8AC3E}">
        <p14:creationId xmlns:p14="http://schemas.microsoft.com/office/powerpoint/2010/main" val="1042563980"/>
      </p:ext>
    </p:extLst>
  </p:cSld>
  <p:clrMapOvr>
    <a:masterClrMapping/>
  </p:clrMapOvr>
  <p:transition>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D0E91-F505-2C4D-9EBC-55763D34ADF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4F47770-1C56-964E-ABF4-3499DDDE28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38C1FD-2E49-1E4D-8586-8F5213262B5A}"/>
              </a:ext>
            </a:extLst>
          </p:cNvPr>
          <p:cNvSpPr>
            <a:spLocks noGrp="1"/>
          </p:cNvSpPr>
          <p:nvPr>
            <p:ph type="dt" sz="half" idx="10"/>
          </p:nvPr>
        </p:nvSpPr>
        <p:spPr/>
        <p:txBody>
          <a:bodyPr/>
          <a:lstStyle/>
          <a:p>
            <a:fld id="{BFFF93B8-92E3-F040-9A28-5989CE860052}" type="datetimeFigureOut">
              <a:rPr lang="en-US" smtClean="0"/>
              <a:t>8/3/2021</a:t>
            </a:fld>
            <a:endParaRPr lang="en-US"/>
          </a:p>
        </p:txBody>
      </p:sp>
      <p:sp>
        <p:nvSpPr>
          <p:cNvPr id="5" name="Footer Placeholder 4">
            <a:extLst>
              <a:ext uri="{FF2B5EF4-FFF2-40B4-BE49-F238E27FC236}">
                <a16:creationId xmlns:a16="http://schemas.microsoft.com/office/drawing/2014/main" id="{EA7634C8-B655-1B44-8057-CFA2E4681C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2DE60A-9D8F-4B4B-940D-336653E6D277}"/>
              </a:ext>
            </a:extLst>
          </p:cNvPr>
          <p:cNvSpPr>
            <a:spLocks noGrp="1"/>
          </p:cNvSpPr>
          <p:nvPr>
            <p:ph type="sldNum" sz="quarter" idx="12"/>
          </p:nvPr>
        </p:nvSpPr>
        <p:spPr/>
        <p:txBody>
          <a:bodyPr/>
          <a:lstStyle/>
          <a:p>
            <a:fld id="{C3874963-793F-D045-B9DE-BFF4034ACFD8}" type="slidenum">
              <a:rPr lang="en-US" smtClean="0"/>
              <a:t>‹#›</a:t>
            </a:fld>
            <a:endParaRPr lang="en-US"/>
          </a:p>
        </p:txBody>
      </p:sp>
    </p:spTree>
    <p:extLst>
      <p:ext uri="{BB962C8B-B14F-4D97-AF65-F5344CB8AC3E}">
        <p14:creationId xmlns:p14="http://schemas.microsoft.com/office/powerpoint/2010/main" val="465582436"/>
      </p:ext>
    </p:extLst>
  </p:cSld>
  <p:clrMapOvr>
    <a:masterClrMapping/>
  </p:clrMapOvr>
  <p:transition>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EB5B1-292B-F440-9733-5FDEDE461B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50B3D5-1CDE-BC4B-BA62-EF24F8B2F33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43DF26F-A88E-9949-AF63-4BEB6CF30EB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AA6F2BC-30AA-1440-8C69-282C04F9F267}"/>
              </a:ext>
            </a:extLst>
          </p:cNvPr>
          <p:cNvSpPr>
            <a:spLocks noGrp="1"/>
          </p:cNvSpPr>
          <p:nvPr>
            <p:ph type="dt" sz="half" idx="10"/>
          </p:nvPr>
        </p:nvSpPr>
        <p:spPr/>
        <p:txBody>
          <a:bodyPr/>
          <a:lstStyle/>
          <a:p>
            <a:fld id="{BFFF93B8-92E3-F040-9A28-5989CE860052}" type="datetimeFigureOut">
              <a:rPr lang="en-US" smtClean="0"/>
              <a:t>8/3/2021</a:t>
            </a:fld>
            <a:endParaRPr lang="en-US"/>
          </a:p>
        </p:txBody>
      </p:sp>
      <p:sp>
        <p:nvSpPr>
          <p:cNvPr id="6" name="Footer Placeholder 5">
            <a:extLst>
              <a:ext uri="{FF2B5EF4-FFF2-40B4-BE49-F238E27FC236}">
                <a16:creationId xmlns:a16="http://schemas.microsoft.com/office/drawing/2014/main" id="{76438607-D3AD-FC48-B233-444905E7C3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5C4AD9-5294-BF49-AFC5-C5F61D519558}"/>
              </a:ext>
            </a:extLst>
          </p:cNvPr>
          <p:cNvSpPr>
            <a:spLocks noGrp="1"/>
          </p:cNvSpPr>
          <p:nvPr>
            <p:ph type="sldNum" sz="quarter" idx="12"/>
          </p:nvPr>
        </p:nvSpPr>
        <p:spPr/>
        <p:txBody>
          <a:bodyPr/>
          <a:lstStyle/>
          <a:p>
            <a:fld id="{C3874963-793F-D045-B9DE-BFF4034ACFD8}" type="slidenum">
              <a:rPr lang="en-US" smtClean="0"/>
              <a:t>‹#›</a:t>
            </a:fld>
            <a:endParaRPr lang="en-US"/>
          </a:p>
        </p:txBody>
      </p:sp>
    </p:spTree>
    <p:extLst>
      <p:ext uri="{BB962C8B-B14F-4D97-AF65-F5344CB8AC3E}">
        <p14:creationId xmlns:p14="http://schemas.microsoft.com/office/powerpoint/2010/main" val="4278465044"/>
      </p:ext>
    </p:extLst>
  </p:cSld>
  <p:clrMapOvr>
    <a:masterClrMapping/>
  </p:clrMapOvr>
  <p:transition>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4940E-042B-A948-9EBF-020A8F1FB16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5E0A68C-23B9-CE44-A504-501B560411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70B44A7-3F11-5B42-948C-B22E714B45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6F4F627-204A-424F-8E97-0E090323F7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55AA89-5A7D-6D43-BE92-271005D238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B1D0455-0D60-F94D-B3D8-218DBA95205C}"/>
              </a:ext>
            </a:extLst>
          </p:cNvPr>
          <p:cNvSpPr>
            <a:spLocks noGrp="1"/>
          </p:cNvSpPr>
          <p:nvPr>
            <p:ph type="dt" sz="half" idx="10"/>
          </p:nvPr>
        </p:nvSpPr>
        <p:spPr/>
        <p:txBody>
          <a:bodyPr/>
          <a:lstStyle/>
          <a:p>
            <a:fld id="{BFFF93B8-92E3-F040-9A28-5989CE860052}" type="datetimeFigureOut">
              <a:rPr lang="en-US" smtClean="0"/>
              <a:t>8/3/2021</a:t>
            </a:fld>
            <a:endParaRPr lang="en-US"/>
          </a:p>
        </p:txBody>
      </p:sp>
      <p:sp>
        <p:nvSpPr>
          <p:cNvPr id="8" name="Footer Placeholder 7">
            <a:extLst>
              <a:ext uri="{FF2B5EF4-FFF2-40B4-BE49-F238E27FC236}">
                <a16:creationId xmlns:a16="http://schemas.microsoft.com/office/drawing/2014/main" id="{C91B1F47-CD8B-9443-86B2-EE78BDE1970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979A07F-91D7-954B-8027-A313BAEEABC4}"/>
              </a:ext>
            </a:extLst>
          </p:cNvPr>
          <p:cNvSpPr>
            <a:spLocks noGrp="1"/>
          </p:cNvSpPr>
          <p:nvPr>
            <p:ph type="sldNum" sz="quarter" idx="12"/>
          </p:nvPr>
        </p:nvSpPr>
        <p:spPr/>
        <p:txBody>
          <a:bodyPr/>
          <a:lstStyle/>
          <a:p>
            <a:fld id="{C3874963-793F-D045-B9DE-BFF4034ACFD8}" type="slidenum">
              <a:rPr lang="en-US" smtClean="0"/>
              <a:t>‹#›</a:t>
            </a:fld>
            <a:endParaRPr lang="en-US"/>
          </a:p>
        </p:txBody>
      </p:sp>
    </p:spTree>
    <p:extLst>
      <p:ext uri="{BB962C8B-B14F-4D97-AF65-F5344CB8AC3E}">
        <p14:creationId xmlns:p14="http://schemas.microsoft.com/office/powerpoint/2010/main" val="4106222158"/>
      </p:ext>
    </p:extLst>
  </p:cSld>
  <p:clrMapOvr>
    <a:masterClrMapping/>
  </p:clrMapOvr>
  <p:transition>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39ADC-71E6-274C-817C-DC3B77BFDC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3F67D4-3F03-6641-BCB0-997CFBA7FE47}"/>
              </a:ext>
            </a:extLst>
          </p:cNvPr>
          <p:cNvSpPr>
            <a:spLocks noGrp="1"/>
          </p:cNvSpPr>
          <p:nvPr>
            <p:ph type="dt" sz="half" idx="10"/>
          </p:nvPr>
        </p:nvSpPr>
        <p:spPr/>
        <p:txBody>
          <a:bodyPr/>
          <a:lstStyle/>
          <a:p>
            <a:fld id="{BFFF93B8-92E3-F040-9A28-5989CE860052}" type="datetimeFigureOut">
              <a:rPr lang="en-US" smtClean="0"/>
              <a:t>8/3/2021</a:t>
            </a:fld>
            <a:endParaRPr lang="en-US"/>
          </a:p>
        </p:txBody>
      </p:sp>
      <p:sp>
        <p:nvSpPr>
          <p:cNvPr id="4" name="Footer Placeholder 3">
            <a:extLst>
              <a:ext uri="{FF2B5EF4-FFF2-40B4-BE49-F238E27FC236}">
                <a16:creationId xmlns:a16="http://schemas.microsoft.com/office/drawing/2014/main" id="{F40C8207-1584-754B-A932-D72519B6743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A87A8C-68A4-0D45-8F82-CEC6A02C5EC7}"/>
              </a:ext>
            </a:extLst>
          </p:cNvPr>
          <p:cNvSpPr>
            <a:spLocks noGrp="1"/>
          </p:cNvSpPr>
          <p:nvPr>
            <p:ph type="sldNum" sz="quarter" idx="12"/>
          </p:nvPr>
        </p:nvSpPr>
        <p:spPr/>
        <p:txBody>
          <a:bodyPr/>
          <a:lstStyle/>
          <a:p>
            <a:fld id="{C3874963-793F-D045-B9DE-BFF4034ACFD8}" type="slidenum">
              <a:rPr lang="en-US" smtClean="0"/>
              <a:t>‹#›</a:t>
            </a:fld>
            <a:endParaRPr lang="en-US"/>
          </a:p>
        </p:txBody>
      </p:sp>
    </p:spTree>
    <p:extLst>
      <p:ext uri="{BB962C8B-B14F-4D97-AF65-F5344CB8AC3E}">
        <p14:creationId xmlns:p14="http://schemas.microsoft.com/office/powerpoint/2010/main" val="203455351"/>
      </p:ext>
    </p:extLst>
  </p:cSld>
  <p:clrMapOvr>
    <a:masterClrMapping/>
  </p:clrMapOvr>
  <p:transition>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12456C-4812-2E4C-B7A9-A27A1127EFE1}"/>
              </a:ext>
            </a:extLst>
          </p:cNvPr>
          <p:cNvSpPr>
            <a:spLocks noGrp="1"/>
          </p:cNvSpPr>
          <p:nvPr>
            <p:ph type="dt" sz="half" idx="10"/>
          </p:nvPr>
        </p:nvSpPr>
        <p:spPr/>
        <p:txBody>
          <a:bodyPr/>
          <a:lstStyle/>
          <a:p>
            <a:fld id="{BFFF93B8-92E3-F040-9A28-5989CE860052}" type="datetimeFigureOut">
              <a:rPr lang="en-US" smtClean="0"/>
              <a:t>8/3/2021</a:t>
            </a:fld>
            <a:endParaRPr lang="en-US"/>
          </a:p>
        </p:txBody>
      </p:sp>
      <p:sp>
        <p:nvSpPr>
          <p:cNvPr id="3" name="Footer Placeholder 2">
            <a:extLst>
              <a:ext uri="{FF2B5EF4-FFF2-40B4-BE49-F238E27FC236}">
                <a16:creationId xmlns:a16="http://schemas.microsoft.com/office/drawing/2014/main" id="{529E7DCF-AE6B-8F4C-9A9E-535C1B43A17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2D4F7B-1F2A-C341-9F98-4A710EDBF5ED}"/>
              </a:ext>
            </a:extLst>
          </p:cNvPr>
          <p:cNvSpPr>
            <a:spLocks noGrp="1"/>
          </p:cNvSpPr>
          <p:nvPr>
            <p:ph type="sldNum" sz="quarter" idx="12"/>
          </p:nvPr>
        </p:nvSpPr>
        <p:spPr/>
        <p:txBody>
          <a:bodyPr/>
          <a:lstStyle/>
          <a:p>
            <a:fld id="{C3874963-793F-D045-B9DE-BFF4034ACFD8}" type="slidenum">
              <a:rPr lang="en-US" smtClean="0"/>
              <a:t>‹#›</a:t>
            </a:fld>
            <a:endParaRPr lang="en-US"/>
          </a:p>
        </p:txBody>
      </p:sp>
    </p:spTree>
    <p:extLst>
      <p:ext uri="{BB962C8B-B14F-4D97-AF65-F5344CB8AC3E}">
        <p14:creationId xmlns:p14="http://schemas.microsoft.com/office/powerpoint/2010/main" val="541153068"/>
      </p:ext>
    </p:extLst>
  </p:cSld>
  <p:clrMapOvr>
    <a:masterClrMapping/>
  </p:clrMapOvr>
  <p:transition>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A1AD1-3DBE-2E44-8B38-7D0DF4A627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32AC54D-0689-B648-899E-6AB0297172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3324D53-05DA-934A-8367-B957821E32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2EF403-666C-9E4C-8C3F-640A3742CE9A}"/>
              </a:ext>
            </a:extLst>
          </p:cNvPr>
          <p:cNvSpPr>
            <a:spLocks noGrp="1"/>
          </p:cNvSpPr>
          <p:nvPr>
            <p:ph type="dt" sz="half" idx="10"/>
          </p:nvPr>
        </p:nvSpPr>
        <p:spPr/>
        <p:txBody>
          <a:bodyPr/>
          <a:lstStyle/>
          <a:p>
            <a:fld id="{BFFF93B8-92E3-F040-9A28-5989CE860052}" type="datetimeFigureOut">
              <a:rPr lang="en-US" smtClean="0"/>
              <a:t>8/3/2021</a:t>
            </a:fld>
            <a:endParaRPr lang="en-US"/>
          </a:p>
        </p:txBody>
      </p:sp>
      <p:sp>
        <p:nvSpPr>
          <p:cNvPr id="6" name="Footer Placeholder 5">
            <a:extLst>
              <a:ext uri="{FF2B5EF4-FFF2-40B4-BE49-F238E27FC236}">
                <a16:creationId xmlns:a16="http://schemas.microsoft.com/office/drawing/2014/main" id="{AB3ABA15-EE4C-684C-93C8-A80184D065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FF6F49-BB43-194B-B62B-522B81284C1F}"/>
              </a:ext>
            </a:extLst>
          </p:cNvPr>
          <p:cNvSpPr>
            <a:spLocks noGrp="1"/>
          </p:cNvSpPr>
          <p:nvPr>
            <p:ph type="sldNum" sz="quarter" idx="12"/>
          </p:nvPr>
        </p:nvSpPr>
        <p:spPr/>
        <p:txBody>
          <a:bodyPr/>
          <a:lstStyle/>
          <a:p>
            <a:fld id="{C3874963-793F-D045-B9DE-BFF4034ACFD8}" type="slidenum">
              <a:rPr lang="en-US" smtClean="0"/>
              <a:t>‹#›</a:t>
            </a:fld>
            <a:endParaRPr lang="en-US"/>
          </a:p>
        </p:txBody>
      </p:sp>
    </p:spTree>
    <p:extLst>
      <p:ext uri="{BB962C8B-B14F-4D97-AF65-F5344CB8AC3E}">
        <p14:creationId xmlns:p14="http://schemas.microsoft.com/office/powerpoint/2010/main" val="2291946901"/>
      </p:ext>
    </p:extLst>
  </p:cSld>
  <p:clrMapOvr>
    <a:masterClrMapping/>
  </p:clrMapOvr>
  <p:transition>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32AA8-7971-9C47-BC4C-6981DCC5F2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AD2EBE3-9F5E-E147-AC2D-407F637A26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2968D42-BA6D-4B46-9FBB-AC684C9D82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E6E501-79AB-074E-84A3-07E843FD2F5A}"/>
              </a:ext>
            </a:extLst>
          </p:cNvPr>
          <p:cNvSpPr>
            <a:spLocks noGrp="1"/>
          </p:cNvSpPr>
          <p:nvPr>
            <p:ph type="dt" sz="half" idx="10"/>
          </p:nvPr>
        </p:nvSpPr>
        <p:spPr/>
        <p:txBody>
          <a:bodyPr/>
          <a:lstStyle/>
          <a:p>
            <a:fld id="{BFFF93B8-92E3-F040-9A28-5989CE860052}" type="datetimeFigureOut">
              <a:rPr lang="en-US" smtClean="0"/>
              <a:t>8/3/2021</a:t>
            </a:fld>
            <a:endParaRPr lang="en-US"/>
          </a:p>
        </p:txBody>
      </p:sp>
      <p:sp>
        <p:nvSpPr>
          <p:cNvPr id="6" name="Footer Placeholder 5">
            <a:extLst>
              <a:ext uri="{FF2B5EF4-FFF2-40B4-BE49-F238E27FC236}">
                <a16:creationId xmlns:a16="http://schemas.microsoft.com/office/drawing/2014/main" id="{1B72601F-A921-1C48-B42F-BAD9D6666E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3CBE83-88A5-F94E-AFEC-1FF963F1167E}"/>
              </a:ext>
            </a:extLst>
          </p:cNvPr>
          <p:cNvSpPr>
            <a:spLocks noGrp="1"/>
          </p:cNvSpPr>
          <p:nvPr>
            <p:ph type="sldNum" sz="quarter" idx="12"/>
          </p:nvPr>
        </p:nvSpPr>
        <p:spPr/>
        <p:txBody>
          <a:bodyPr/>
          <a:lstStyle/>
          <a:p>
            <a:fld id="{C3874963-793F-D045-B9DE-BFF4034ACFD8}" type="slidenum">
              <a:rPr lang="en-US" smtClean="0"/>
              <a:t>‹#›</a:t>
            </a:fld>
            <a:endParaRPr lang="en-US"/>
          </a:p>
        </p:txBody>
      </p:sp>
    </p:spTree>
    <p:extLst>
      <p:ext uri="{BB962C8B-B14F-4D97-AF65-F5344CB8AC3E}">
        <p14:creationId xmlns:p14="http://schemas.microsoft.com/office/powerpoint/2010/main" val="3332471236"/>
      </p:ext>
    </p:extLst>
  </p:cSld>
  <p:clrMapOvr>
    <a:masterClrMapping/>
  </p:clrMapOvr>
  <p:transition>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6765E8-B931-4745-8A31-CE6F562F90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AF3733-BD13-834A-98CE-4F31524837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2E8F1-1438-2B48-84B0-1784A7C22C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FF93B8-92E3-F040-9A28-5989CE860052}" type="datetimeFigureOut">
              <a:rPr lang="en-US" smtClean="0"/>
              <a:t>8/3/2021</a:t>
            </a:fld>
            <a:endParaRPr lang="en-US"/>
          </a:p>
        </p:txBody>
      </p:sp>
      <p:sp>
        <p:nvSpPr>
          <p:cNvPr id="5" name="Footer Placeholder 4">
            <a:extLst>
              <a:ext uri="{FF2B5EF4-FFF2-40B4-BE49-F238E27FC236}">
                <a16:creationId xmlns:a16="http://schemas.microsoft.com/office/drawing/2014/main" id="{71C76E27-466E-774D-829B-29DEDDC047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10A61E5-3DBB-6E4E-9D48-34D7666B21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874963-793F-D045-B9DE-BFF4034ACFD8}" type="slidenum">
              <a:rPr lang="en-US" smtClean="0"/>
              <a:t>‹#›</a:t>
            </a:fld>
            <a:endParaRPr lang="en-US"/>
          </a:p>
        </p:txBody>
      </p:sp>
    </p:spTree>
    <p:extLst>
      <p:ext uri="{BB962C8B-B14F-4D97-AF65-F5344CB8AC3E}">
        <p14:creationId xmlns:p14="http://schemas.microsoft.com/office/powerpoint/2010/main" val="712731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72" r:id="rId15"/>
    <p:sldLayoutId id="2147483663" r:id="rId16"/>
    <p:sldLayoutId id="2147483664" r:id="rId17"/>
    <p:sldLayoutId id="2147483666" r:id="rId18"/>
    <p:sldLayoutId id="2147483671" r:id="rId19"/>
    <p:sldLayoutId id="2147483667" r:id="rId20"/>
    <p:sldLayoutId id="2147483670" r:id="rId21"/>
    <p:sldLayoutId id="2147483668" r:id="rId22"/>
    <p:sldLayoutId id="2147483669" r:id="rId23"/>
    <p:sldLayoutId id="2147483665" r:id="rId24"/>
  </p:sldLayoutIdLst>
  <p:transition>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9.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6844B59-33C3-2545-9D2D-1946B72F9F55}"/>
              </a:ext>
            </a:extLst>
          </p:cNvPr>
          <p:cNvSpPr txBox="1"/>
          <p:nvPr/>
        </p:nvSpPr>
        <p:spPr>
          <a:xfrm>
            <a:off x="4443843" y="903604"/>
            <a:ext cx="6332706" cy="769441"/>
          </a:xfrm>
          <a:prstGeom prst="rect">
            <a:avLst/>
          </a:prstGeom>
          <a:noFill/>
        </p:spPr>
        <p:txBody>
          <a:bodyPr wrap="square" rtlCol="0">
            <a:spAutoFit/>
          </a:bodyPr>
          <a:lstStyle/>
          <a:p>
            <a:pPr algn="r"/>
            <a:r>
              <a:rPr lang="en-US" sz="4400" b="1" dirty="0">
                <a:solidFill>
                  <a:schemeClr val="bg1"/>
                </a:solidFill>
                <a:latin typeface="Montserrat" panose="02000505000000020004" pitchFamily="2" charset="77"/>
              </a:rPr>
              <a:t>Ted Thurn</a:t>
            </a:r>
          </a:p>
        </p:txBody>
      </p:sp>
      <p:sp>
        <p:nvSpPr>
          <p:cNvPr id="7" name="TextBox 6">
            <a:extLst>
              <a:ext uri="{FF2B5EF4-FFF2-40B4-BE49-F238E27FC236}">
                <a16:creationId xmlns:a16="http://schemas.microsoft.com/office/drawing/2014/main" id="{1408C053-5A07-1C4D-837D-59649AB14729}"/>
              </a:ext>
            </a:extLst>
          </p:cNvPr>
          <p:cNvSpPr txBox="1"/>
          <p:nvPr/>
        </p:nvSpPr>
        <p:spPr>
          <a:xfrm>
            <a:off x="4443843" y="2040696"/>
            <a:ext cx="6332706" cy="400110"/>
          </a:xfrm>
          <a:prstGeom prst="rect">
            <a:avLst/>
          </a:prstGeom>
          <a:noFill/>
        </p:spPr>
        <p:txBody>
          <a:bodyPr wrap="square" rtlCol="0">
            <a:spAutoFit/>
          </a:bodyPr>
          <a:lstStyle/>
          <a:p>
            <a:pPr algn="r"/>
            <a:r>
              <a:rPr lang="en-US" sz="2000" b="1" dirty="0">
                <a:solidFill>
                  <a:schemeClr val="bg1"/>
                </a:solidFill>
                <a:latin typeface="Montserrat" panose="02000505000000020004" pitchFamily="2" charset="77"/>
              </a:rPr>
              <a:t>Director, Government Affairs</a:t>
            </a:r>
          </a:p>
        </p:txBody>
      </p:sp>
      <p:sp>
        <p:nvSpPr>
          <p:cNvPr id="8" name="TextBox 7">
            <a:extLst>
              <a:ext uri="{FF2B5EF4-FFF2-40B4-BE49-F238E27FC236}">
                <a16:creationId xmlns:a16="http://schemas.microsoft.com/office/drawing/2014/main" id="{426A21B2-D7AE-2A44-9896-15FEB191BF42}"/>
              </a:ext>
            </a:extLst>
          </p:cNvPr>
          <p:cNvSpPr txBox="1"/>
          <p:nvPr/>
        </p:nvSpPr>
        <p:spPr>
          <a:xfrm>
            <a:off x="4565028" y="2377306"/>
            <a:ext cx="6332706" cy="338554"/>
          </a:xfrm>
          <a:prstGeom prst="rect">
            <a:avLst/>
          </a:prstGeom>
          <a:noFill/>
        </p:spPr>
        <p:txBody>
          <a:bodyPr wrap="square" rtlCol="0">
            <a:spAutoFit/>
          </a:bodyPr>
          <a:lstStyle/>
          <a:p>
            <a:pPr algn="r"/>
            <a:r>
              <a:rPr lang="en-US" sz="1600" dirty="0">
                <a:solidFill>
                  <a:schemeClr val="bg1"/>
                </a:solidFill>
                <a:latin typeface="Montserrat" panose="02000505000000020004" pitchFamily="2" charset="77"/>
              </a:rPr>
              <a:t>Institute of Real Estate Management</a:t>
            </a:r>
            <a:r>
              <a:rPr lang="en-US" sz="1600" baseline="30000" dirty="0">
                <a:solidFill>
                  <a:schemeClr val="bg1"/>
                </a:solidFill>
                <a:latin typeface="Montserrat" panose="02000505000000020004" pitchFamily="2" charset="77"/>
              </a:rPr>
              <a:t>®</a:t>
            </a:r>
          </a:p>
        </p:txBody>
      </p:sp>
    </p:spTree>
    <p:extLst>
      <p:ext uri="{BB962C8B-B14F-4D97-AF65-F5344CB8AC3E}">
        <p14:creationId xmlns:p14="http://schemas.microsoft.com/office/powerpoint/2010/main" val="904174396"/>
      </p:ext>
    </p:extLst>
  </p:cSld>
  <p:clrMapOvr>
    <a:masterClrMapping/>
  </p:clrMapOvr>
  <p:transition>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20D0632-3A5C-134E-A5C0-C6C0C0E67DC1}"/>
              </a:ext>
            </a:extLst>
          </p:cNvPr>
          <p:cNvSpPr txBox="1"/>
          <p:nvPr/>
        </p:nvSpPr>
        <p:spPr>
          <a:xfrm>
            <a:off x="1060363" y="658508"/>
            <a:ext cx="8640228" cy="523220"/>
          </a:xfrm>
          <a:prstGeom prst="rect">
            <a:avLst/>
          </a:prstGeom>
          <a:noFill/>
        </p:spPr>
        <p:txBody>
          <a:bodyPr wrap="square" rtlCol="0">
            <a:spAutoFit/>
          </a:bodyPr>
          <a:lstStyle/>
          <a:p>
            <a:pPr marL="0" marR="0">
              <a:spcBef>
                <a:spcPts val="0"/>
              </a:spcBef>
              <a:spcAft>
                <a:spcPts val="0"/>
              </a:spcAft>
            </a:pPr>
            <a:r>
              <a:rPr lang="en-US" sz="2800" b="1" dirty="0">
                <a:solidFill>
                  <a:schemeClr val="bg1"/>
                </a:solidFill>
                <a:effectLst/>
                <a:latin typeface="Zilla Slab" pitchFamily="2" charset="0"/>
                <a:ea typeface="Calibri" panose="020F0502020204030204" pitchFamily="34" charset="0"/>
              </a:rPr>
              <a:t>Ending of the Federal Eviction Moratorium</a:t>
            </a:r>
            <a:endParaRPr lang="en-US" sz="2800" dirty="0">
              <a:solidFill>
                <a:schemeClr val="bg1"/>
              </a:solidFill>
              <a:effectLst/>
              <a:latin typeface="Calibri" panose="020F0502020204030204" pitchFamily="34" charset="0"/>
              <a:ea typeface="Calibri" panose="020F0502020204030204" pitchFamily="34" charset="0"/>
            </a:endParaRPr>
          </a:p>
        </p:txBody>
      </p:sp>
      <p:sp>
        <p:nvSpPr>
          <p:cNvPr id="8" name="Rectangle 7">
            <a:extLst>
              <a:ext uri="{FF2B5EF4-FFF2-40B4-BE49-F238E27FC236}">
                <a16:creationId xmlns:a16="http://schemas.microsoft.com/office/drawing/2014/main" id="{DCE23993-9157-A14D-9B3F-F5B2BE158A64}"/>
              </a:ext>
            </a:extLst>
          </p:cNvPr>
          <p:cNvSpPr/>
          <p:nvPr/>
        </p:nvSpPr>
        <p:spPr>
          <a:xfrm>
            <a:off x="910857" y="1410355"/>
            <a:ext cx="10018455" cy="5447645"/>
          </a:xfrm>
          <a:prstGeom prst="rect">
            <a:avLst/>
          </a:prstGeom>
        </p:spPr>
        <p:txBody>
          <a:bodyPr wrap="square">
            <a:spAutoFit/>
          </a:bodyPr>
          <a:lstStyle/>
          <a:p>
            <a:pPr marL="342900" marR="0" lvl="0" indent="-342900" fontAlgn="base">
              <a:spcBef>
                <a:spcPts val="0"/>
              </a:spcBef>
              <a:spcAft>
                <a:spcPts val="0"/>
              </a:spcAft>
              <a:buFont typeface="Arial" panose="020B0604020202020204" pitchFamily="34" charset="0"/>
              <a:buChar char="•"/>
            </a:pPr>
            <a:r>
              <a:rPr lang="en-US" sz="2400" dirty="0">
                <a:solidFill>
                  <a:schemeClr val="bg1"/>
                </a:solidFill>
                <a:effectLst/>
                <a:latin typeface="Montserrat" panose="02000505000000020004"/>
                <a:ea typeface="Calibri" panose="020F0502020204030204" pitchFamily="34" charset="0"/>
              </a:rPr>
              <a:t>Can you begin the eviction process while tenant is waiting on their application? </a:t>
            </a:r>
          </a:p>
          <a:p>
            <a:pPr marL="342900" marR="0" lvl="0" indent="-342900" fontAlgn="base">
              <a:spcBef>
                <a:spcPts val="0"/>
              </a:spcBef>
              <a:spcAft>
                <a:spcPts val="0"/>
              </a:spcAft>
              <a:buFont typeface="Arial" panose="020B0604020202020204" pitchFamily="34" charset="0"/>
              <a:buChar char="•"/>
            </a:pPr>
            <a:endParaRPr lang="en-US" sz="2400" dirty="0">
              <a:solidFill>
                <a:schemeClr val="bg1"/>
              </a:solidFill>
              <a:latin typeface="Montserrat" panose="02000505000000020004"/>
              <a:ea typeface="Calibri" panose="020F0502020204030204" pitchFamily="34" charset="0"/>
            </a:endParaRPr>
          </a:p>
          <a:p>
            <a:pPr marL="342900" marR="0" lvl="0" indent="-342900" fontAlgn="base">
              <a:spcBef>
                <a:spcPts val="0"/>
              </a:spcBef>
              <a:spcAft>
                <a:spcPts val="0"/>
              </a:spcAft>
              <a:buFont typeface="Arial" panose="020B0604020202020204" pitchFamily="34" charset="0"/>
              <a:buChar char="•"/>
            </a:pPr>
            <a:r>
              <a:rPr lang="en-US" sz="2400" dirty="0">
                <a:solidFill>
                  <a:schemeClr val="bg1"/>
                </a:solidFill>
                <a:effectLst/>
                <a:latin typeface="Montserrat" panose="02000505000000020004"/>
                <a:ea typeface="Calibri" panose="020F0502020204030204" pitchFamily="34" charset="0"/>
              </a:rPr>
              <a:t>Outreach to residents – how have you been communicating you’re your tenants since the moratorium was put in place to make sure they are paying rent, informing them of the moratorium?  </a:t>
            </a:r>
          </a:p>
          <a:p>
            <a:pPr marL="800100" lvl="1" indent="-342900" fontAlgn="base">
              <a:buFont typeface="Arial" panose="020B0604020202020204" pitchFamily="34" charset="0"/>
              <a:buChar char="•"/>
            </a:pPr>
            <a:r>
              <a:rPr lang="en-US" sz="2400" dirty="0">
                <a:solidFill>
                  <a:schemeClr val="bg1"/>
                </a:solidFill>
                <a:effectLst/>
                <a:latin typeface="Montserrat" panose="02000505000000020004"/>
                <a:ea typeface="Calibri" panose="020F0502020204030204" pitchFamily="34" charset="0"/>
              </a:rPr>
              <a:t>Email </a:t>
            </a:r>
          </a:p>
          <a:p>
            <a:pPr marL="800100" lvl="1" indent="-342900" fontAlgn="base">
              <a:buFont typeface="Arial" panose="020B0604020202020204" pitchFamily="34" charset="0"/>
              <a:buChar char="•"/>
            </a:pPr>
            <a:r>
              <a:rPr lang="en-US" sz="2400" dirty="0">
                <a:solidFill>
                  <a:schemeClr val="bg1"/>
                </a:solidFill>
                <a:effectLst/>
                <a:latin typeface="Montserrat" panose="02000505000000020004"/>
                <a:ea typeface="Calibri" panose="020F0502020204030204" pitchFamily="34" charset="0"/>
              </a:rPr>
              <a:t>Phone call </a:t>
            </a:r>
          </a:p>
          <a:p>
            <a:pPr marL="800100" lvl="1" indent="-342900" fontAlgn="base">
              <a:buFont typeface="Arial" panose="020B0604020202020204" pitchFamily="34" charset="0"/>
              <a:buChar char="•"/>
            </a:pPr>
            <a:r>
              <a:rPr lang="en-US" sz="2400" dirty="0">
                <a:solidFill>
                  <a:schemeClr val="bg1"/>
                </a:solidFill>
                <a:effectLst/>
                <a:latin typeface="Montserrat" panose="02000505000000020004"/>
                <a:ea typeface="Calibri" panose="020F0502020204030204" pitchFamily="34" charset="0"/>
              </a:rPr>
              <a:t>Social media/resident portal or Letter </a:t>
            </a:r>
          </a:p>
          <a:p>
            <a:pPr marL="800100" lvl="1" indent="-342900" fontAlgn="base">
              <a:buFont typeface="Arial" panose="020B0604020202020204" pitchFamily="34" charset="0"/>
              <a:buChar char="•"/>
            </a:pPr>
            <a:r>
              <a:rPr lang="en-US" sz="2400" dirty="0">
                <a:solidFill>
                  <a:schemeClr val="bg1"/>
                </a:solidFill>
                <a:effectLst/>
                <a:latin typeface="Montserrat" panose="02000505000000020004"/>
                <a:ea typeface="Calibri" panose="020F0502020204030204" pitchFamily="34" charset="0"/>
              </a:rPr>
              <a:t>Community signage  </a:t>
            </a:r>
          </a:p>
          <a:p>
            <a:pPr marL="800100" lvl="1" indent="-342900" fontAlgn="base">
              <a:buFont typeface="Arial" panose="020B0604020202020204" pitchFamily="34" charset="0"/>
              <a:buChar char="•"/>
            </a:pPr>
            <a:r>
              <a:rPr lang="en-US" sz="2400" dirty="0">
                <a:solidFill>
                  <a:schemeClr val="bg1"/>
                </a:solidFill>
                <a:effectLst/>
                <a:latin typeface="Montserrat" panose="02000505000000020004"/>
                <a:ea typeface="Calibri" panose="020F0502020204030204" pitchFamily="34" charset="0"/>
              </a:rPr>
              <a:t>Personal outreach (door to door)  </a:t>
            </a:r>
          </a:p>
          <a:p>
            <a:pPr marL="342900" marR="0" lvl="0" indent="-342900" fontAlgn="base">
              <a:spcBef>
                <a:spcPts val="0"/>
              </a:spcBef>
              <a:spcAft>
                <a:spcPts val="0"/>
              </a:spcAft>
              <a:buFont typeface="Arial" panose="020B0604020202020204" pitchFamily="34" charset="0"/>
              <a:buChar char="•"/>
            </a:pPr>
            <a:endParaRPr lang="en-US" sz="2400" dirty="0">
              <a:solidFill>
                <a:schemeClr val="bg1"/>
              </a:solidFill>
              <a:effectLst/>
              <a:latin typeface="Montserrat" panose="02000505000000020004"/>
              <a:ea typeface="Calibri" panose="020F0502020204030204" pitchFamily="34" charset="0"/>
            </a:endParaRPr>
          </a:p>
          <a:p>
            <a:pPr marL="342900" marR="0" lvl="0" indent="-342900" fontAlgn="base">
              <a:spcBef>
                <a:spcPts val="0"/>
              </a:spcBef>
              <a:spcAft>
                <a:spcPts val="0"/>
              </a:spcAft>
              <a:buFont typeface="Arial" panose="020B0604020202020204" pitchFamily="34" charset="0"/>
              <a:buChar char="•"/>
            </a:pPr>
            <a:r>
              <a:rPr lang="en-US" sz="2400" dirty="0">
                <a:solidFill>
                  <a:schemeClr val="bg1"/>
                </a:solidFill>
                <a:effectLst/>
                <a:latin typeface="Montserrat" panose="02000505000000020004"/>
                <a:ea typeface="Calibri" panose="020F0502020204030204" pitchFamily="34" charset="0"/>
              </a:rPr>
              <a:t>How have you been working with vendors slow down &amp; staffing shortages? </a:t>
            </a:r>
          </a:p>
          <a:p>
            <a:pPr marL="342900" marR="0" lvl="0" indent="-342900" fontAlgn="base">
              <a:spcBef>
                <a:spcPts val="0"/>
              </a:spcBef>
              <a:spcAft>
                <a:spcPts val="0"/>
              </a:spcAft>
              <a:buFont typeface="+mj-lt"/>
              <a:buAutoNum type="arabicPeriod"/>
            </a:pPr>
            <a:endParaRPr lang="en-US" dirty="0">
              <a:solidFill>
                <a:schemeClr val="bg1"/>
              </a:solidFill>
              <a:latin typeface="Zilla Slab" pitchFamily="2" charset="0"/>
            </a:endParaRPr>
          </a:p>
          <a:p>
            <a:pPr marL="342900" marR="0" lvl="0" indent="-342900" fontAlgn="base">
              <a:spcBef>
                <a:spcPts val="0"/>
              </a:spcBef>
              <a:spcAft>
                <a:spcPts val="0"/>
              </a:spcAft>
              <a:buFont typeface="+mj-lt"/>
              <a:buAutoNum type="arabicPeriod"/>
            </a:pPr>
            <a:endParaRPr lang="en-US" dirty="0">
              <a:solidFill>
                <a:schemeClr val="bg1"/>
              </a:solidFill>
              <a:latin typeface="Montserrat" panose="02000505000000020004" pitchFamily="2" charset="77"/>
            </a:endParaRPr>
          </a:p>
        </p:txBody>
      </p:sp>
      <p:sp>
        <p:nvSpPr>
          <p:cNvPr id="9" name="Rectangle 8">
            <a:extLst>
              <a:ext uri="{FF2B5EF4-FFF2-40B4-BE49-F238E27FC236}">
                <a16:creationId xmlns:a16="http://schemas.microsoft.com/office/drawing/2014/main" id="{0AC71D4F-43F5-494C-8CEB-9EB1CEBC14B5}"/>
              </a:ext>
            </a:extLst>
          </p:cNvPr>
          <p:cNvSpPr/>
          <p:nvPr/>
        </p:nvSpPr>
        <p:spPr>
          <a:xfrm>
            <a:off x="773901" y="747304"/>
            <a:ext cx="136956" cy="6110696"/>
          </a:xfrm>
          <a:prstGeom prst="rect">
            <a:avLst/>
          </a:prstGeom>
          <a:solidFill>
            <a:srgbClr val="EB2226"/>
          </a:solidFill>
          <a:ln>
            <a:solidFill>
              <a:srgbClr val="EB22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6EC59B"/>
              </a:solidFill>
            </a:endParaRPr>
          </a:p>
        </p:txBody>
      </p:sp>
    </p:spTree>
    <p:extLst>
      <p:ext uri="{BB962C8B-B14F-4D97-AF65-F5344CB8AC3E}">
        <p14:creationId xmlns:p14="http://schemas.microsoft.com/office/powerpoint/2010/main" val="2255743201"/>
      </p:ext>
    </p:extLst>
  </p:cSld>
  <p:clrMapOvr>
    <a:masterClrMapping/>
  </p:clrMapOvr>
  <p:transition>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52062185"/>
      </p:ext>
    </p:extLst>
  </p:cSld>
  <p:clrMapOvr>
    <a:masterClrMapping/>
  </p:clrMapOvr>
  <p:transition>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20D0632-3A5C-134E-A5C0-C6C0C0E67DC1}"/>
              </a:ext>
            </a:extLst>
          </p:cNvPr>
          <p:cNvSpPr txBox="1"/>
          <p:nvPr/>
        </p:nvSpPr>
        <p:spPr>
          <a:xfrm>
            <a:off x="7069752" y="2521059"/>
            <a:ext cx="2481969" cy="1815882"/>
          </a:xfrm>
          <a:prstGeom prst="rect">
            <a:avLst/>
          </a:prstGeom>
          <a:noFill/>
        </p:spPr>
        <p:txBody>
          <a:bodyPr wrap="square" rtlCol="0">
            <a:spAutoFit/>
          </a:bodyPr>
          <a:lstStyle/>
          <a:p>
            <a:r>
              <a:rPr lang="en-US" sz="2800" b="1" dirty="0">
                <a:solidFill>
                  <a:schemeClr val="bg1"/>
                </a:solidFill>
                <a:latin typeface="Montserrat" panose="02000505000000020004" pitchFamily="2" charset="77"/>
              </a:rPr>
              <a:t>Rental Assistance &amp; the Eviction Moratorium </a:t>
            </a:r>
          </a:p>
        </p:txBody>
      </p:sp>
      <p:sp>
        <p:nvSpPr>
          <p:cNvPr id="9" name="Rectangle 8">
            <a:extLst>
              <a:ext uri="{FF2B5EF4-FFF2-40B4-BE49-F238E27FC236}">
                <a16:creationId xmlns:a16="http://schemas.microsoft.com/office/drawing/2014/main" id="{0AC71D4F-43F5-494C-8CEB-9EB1CEBC14B5}"/>
              </a:ext>
            </a:extLst>
          </p:cNvPr>
          <p:cNvSpPr/>
          <p:nvPr/>
        </p:nvSpPr>
        <p:spPr>
          <a:xfrm>
            <a:off x="6645350" y="2151562"/>
            <a:ext cx="116957" cy="2484234"/>
          </a:xfrm>
          <a:prstGeom prst="rect">
            <a:avLst/>
          </a:prstGeom>
          <a:solidFill>
            <a:srgbClr val="EA2326"/>
          </a:solidFill>
          <a:ln>
            <a:solidFill>
              <a:srgbClr val="EA23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89315389"/>
      </p:ext>
    </p:extLst>
  </p:cSld>
  <p:clrMapOvr>
    <a:masterClrMapping/>
  </p:clrMapOvr>
  <p:transition>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339;p48">
            <a:extLst>
              <a:ext uri="{FF2B5EF4-FFF2-40B4-BE49-F238E27FC236}">
                <a16:creationId xmlns:a16="http://schemas.microsoft.com/office/drawing/2014/main" id="{5C74A79D-80FD-B641-9D62-D2BDF3A652C9}"/>
              </a:ext>
            </a:extLst>
          </p:cNvPr>
          <p:cNvSpPr txBox="1"/>
          <p:nvPr/>
        </p:nvSpPr>
        <p:spPr>
          <a:xfrm>
            <a:off x="15651" y="1124626"/>
            <a:ext cx="8456700" cy="1968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2500"/>
              <a:buFont typeface="Arial"/>
              <a:buNone/>
            </a:pPr>
            <a:endParaRPr sz="2500" b="0" i="0" u="none" strike="noStrike" cap="none">
              <a:solidFill>
                <a:srgbClr val="FFFFFF"/>
              </a:solidFill>
              <a:latin typeface="Impact"/>
              <a:ea typeface="Impact"/>
              <a:cs typeface="Impact"/>
              <a:sym typeface="Impact"/>
            </a:endParaRPr>
          </a:p>
        </p:txBody>
      </p:sp>
      <p:sp>
        <p:nvSpPr>
          <p:cNvPr id="8" name="Google Shape;340;p48">
            <a:extLst>
              <a:ext uri="{FF2B5EF4-FFF2-40B4-BE49-F238E27FC236}">
                <a16:creationId xmlns:a16="http://schemas.microsoft.com/office/drawing/2014/main" id="{3CD537E2-DC0A-D545-B5A7-67ED201929A0}"/>
              </a:ext>
            </a:extLst>
          </p:cNvPr>
          <p:cNvSpPr txBox="1"/>
          <p:nvPr/>
        </p:nvSpPr>
        <p:spPr>
          <a:xfrm>
            <a:off x="500075" y="481876"/>
            <a:ext cx="7351200" cy="4626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500"/>
              <a:buFont typeface="Arial"/>
              <a:buNone/>
            </a:pPr>
            <a:r>
              <a:rPr lang="en-US" sz="2800" b="1" dirty="0">
                <a:solidFill>
                  <a:srgbClr val="52121E"/>
                </a:solidFill>
                <a:latin typeface="Montserrat" panose="02000505000000020004" pitchFamily="2" charset="77"/>
                <a:ea typeface="Montserrat"/>
                <a:cs typeface="Montserrat"/>
                <a:sym typeface="Montserrat"/>
              </a:rPr>
              <a:t>URBAN INSTITUTE </a:t>
            </a:r>
            <a:endParaRPr sz="2800" b="1" i="0" u="none" strike="noStrike" cap="none" dirty="0">
              <a:solidFill>
                <a:srgbClr val="52121E"/>
              </a:solidFill>
              <a:latin typeface="Montserrat" panose="02000505000000020004" pitchFamily="2" charset="77"/>
              <a:ea typeface="Montserrat"/>
              <a:cs typeface="Montserrat"/>
              <a:sym typeface="Montserrat"/>
            </a:endParaRPr>
          </a:p>
        </p:txBody>
      </p:sp>
      <p:cxnSp>
        <p:nvCxnSpPr>
          <p:cNvPr id="10" name="Google Shape;341;p48">
            <a:extLst>
              <a:ext uri="{FF2B5EF4-FFF2-40B4-BE49-F238E27FC236}">
                <a16:creationId xmlns:a16="http://schemas.microsoft.com/office/drawing/2014/main" id="{DBA28DE0-6947-B44B-9D0F-7E0ACC0A8C1C}"/>
              </a:ext>
            </a:extLst>
          </p:cNvPr>
          <p:cNvCxnSpPr>
            <a:cxnSpLocks/>
          </p:cNvCxnSpPr>
          <p:nvPr/>
        </p:nvCxnSpPr>
        <p:spPr>
          <a:xfrm>
            <a:off x="612590" y="1121651"/>
            <a:ext cx="3970427" cy="0"/>
          </a:xfrm>
          <a:prstGeom prst="straightConnector1">
            <a:avLst/>
          </a:prstGeom>
          <a:noFill/>
          <a:ln w="63500" cap="flat" cmpd="sng">
            <a:solidFill>
              <a:srgbClr val="EA2326"/>
            </a:solidFill>
            <a:prstDash val="solid"/>
            <a:round/>
            <a:headEnd type="none" w="sm" len="sm"/>
            <a:tailEnd type="none" w="sm" len="sm"/>
          </a:ln>
        </p:spPr>
      </p:cxnSp>
      <p:pic>
        <p:nvPicPr>
          <p:cNvPr id="6" name="Picture 5" descr="Chart&#10;&#10;Description automatically generated">
            <a:extLst>
              <a:ext uri="{FF2B5EF4-FFF2-40B4-BE49-F238E27FC236}">
                <a16:creationId xmlns:a16="http://schemas.microsoft.com/office/drawing/2014/main" id="{D1823231-F8CC-47AC-970B-ABCE8B0D1824}"/>
              </a:ext>
            </a:extLst>
          </p:cNvPr>
          <p:cNvPicPr>
            <a:picLocks noChangeAspect="1"/>
          </p:cNvPicPr>
          <p:nvPr/>
        </p:nvPicPr>
        <p:blipFill>
          <a:blip r:embed="rId2"/>
          <a:stretch>
            <a:fillRect/>
          </a:stretch>
        </p:blipFill>
        <p:spPr>
          <a:xfrm>
            <a:off x="1639020" y="1223026"/>
            <a:ext cx="8233847" cy="5525062"/>
          </a:xfrm>
          <a:prstGeom prst="rect">
            <a:avLst/>
          </a:prstGeom>
        </p:spPr>
      </p:pic>
    </p:spTree>
    <p:extLst>
      <p:ext uri="{BB962C8B-B14F-4D97-AF65-F5344CB8AC3E}">
        <p14:creationId xmlns:p14="http://schemas.microsoft.com/office/powerpoint/2010/main" val="932652897"/>
      </p:ext>
    </p:extLst>
  </p:cSld>
  <p:clrMapOvr>
    <a:masterClrMapping/>
  </p:clrMapOvr>
  <p:transition>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339;p48">
            <a:extLst>
              <a:ext uri="{FF2B5EF4-FFF2-40B4-BE49-F238E27FC236}">
                <a16:creationId xmlns:a16="http://schemas.microsoft.com/office/drawing/2014/main" id="{5C74A79D-80FD-B641-9D62-D2BDF3A652C9}"/>
              </a:ext>
            </a:extLst>
          </p:cNvPr>
          <p:cNvSpPr txBox="1"/>
          <p:nvPr/>
        </p:nvSpPr>
        <p:spPr>
          <a:xfrm>
            <a:off x="15651" y="1124626"/>
            <a:ext cx="8456700" cy="1968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2500"/>
              <a:buFont typeface="Arial"/>
              <a:buNone/>
            </a:pPr>
            <a:endParaRPr sz="2500" b="0" i="0" u="none" strike="noStrike" cap="none">
              <a:solidFill>
                <a:srgbClr val="FFFFFF"/>
              </a:solidFill>
              <a:latin typeface="Impact"/>
              <a:ea typeface="Impact"/>
              <a:cs typeface="Impact"/>
              <a:sym typeface="Impact"/>
            </a:endParaRPr>
          </a:p>
        </p:txBody>
      </p:sp>
      <p:sp>
        <p:nvSpPr>
          <p:cNvPr id="8" name="Google Shape;340;p48">
            <a:extLst>
              <a:ext uri="{FF2B5EF4-FFF2-40B4-BE49-F238E27FC236}">
                <a16:creationId xmlns:a16="http://schemas.microsoft.com/office/drawing/2014/main" id="{3CD537E2-DC0A-D545-B5A7-67ED201929A0}"/>
              </a:ext>
            </a:extLst>
          </p:cNvPr>
          <p:cNvSpPr txBox="1"/>
          <p:nvPr/>
        </p:nvSpPr>
        <p:spPr>
          <a:xfrm>
            <a:off x="7820167" y="2100428"/>
            <a:ext cx="4523363" cy="4626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500"/>
              <a:buFont typeface="Arial"/>
              <a:buNone/>
            </a:pPr>
            <a:r>
              <a:rPr lang="en-US" sz="2800" b="1" dirty="0">
                <a:solidFill>
                  <a:srgbClr val="52121E"/>
                </a:solidFill>
                <a:latin typeface="Montserrat" panose="02000505000000020004" pitchFamily="2" charset="77"/>
                <a:ea typeface="Montserrat"/>
                <a:cs typeface="Montserrat"/>
                <a:sym typeface="Montserrat"/>
              </a:rPr>
              <a:t>URBAN INSTITUTE </a:t>
            </a:r>
            <a:endParaRPr sz="2800" b="1" i="0" u="none" strike="noStrike" cap="none" dirty="0">
              <a:solidFill>
                <a:srgbClr val="52121E"/>
              </a:solidFill>
              <a:latin typeface="Montserrat" panose="02000505000000020004" pitchFamily="2" charset="77"/>
              <a:ea typeface="Montserrat"/>
              <a:cs typeface="Montserrat"/>
              <a:sym typeface="Montserrat"/>
            </a:endParaRPr>
          </a:p>
        </p:txBody>
      </p:sp>
      <p:cxnSp>
        <p:nvCxnSpPr>
          <p:cNvPr id="10" name="Google Shape;341;p48">
            <a:extLst>
              <a:ext uri="{FF2B5EF4-FFF2-40B4-BE49-F238E27FC236}">
                <a16:creationId xmlns:a16="http://schemas.microsoft.com/office/drawing/2014/main" id="{DBA28DE0-6947-B44B-9D0F-7E0ACC0A8C1C}"/>
              </a:ext>
            </a:extLst>
          </p:cNvPr>
          <p:cNvCxnSpPr>
            <a:cxnSpLocks/>
          </p:cNvCxnSpPr>
          <p:nvPr/>
        </p:nvCxnSpPr>
        <p:spPr>
          <a:xfrm>
            <a:off x="7649494" y="2797726"/>
            <a:ext cx="3970427" cy="0"/>
          </a:xfrm>
          <a:prstGeom prst="straightConnector1">
            <a:avLst/>
          </a:prstGeom>
          <a:noFill/>
          <a:ln w="63500" cap="flat" cmpd="sng">
            <a:solidFill>
              <a:srgbClr val="EA2326"/>
            </a:solidFill>
            <a:prstDash val="solid"/>
            <a:round/>
            <a:headEnd type="none" w="sm" len="sm"/>
            <a:tailEnd type="none" w="sm" len="sm"/>
          </a:ln>
        </p:spPr>
      </p:cxnSp>
      <p:pic>
        <p:nvPicPr>
          <p:cNvPr id="7" name="Picture 6" descr="Chart, bar chart&#10;&#10;Description automatically generated">
            <a:extLst>
              <a:ext uri="{FF2B5EF4-FFF2-40B4-BE49-F238E27FC236}">
                <a16:creationId xmlns:a16="http://schemas.microsoft.com/office/drawing/2014/main" id="{5647AD31-9339-4DEB-95C3-E0DC789EF4A3}"/>
              </a:ext>
            </a:extLst>
          </p:cNvPr>
          <p:cNvPicPr>
            <a:picLocks noChangeAspect="1"/>
          </p:cNvPicPr>
          <p:nvPr/>
        </p:nvPicPr>
        <p:blipFill>
          <a:blip r:embed="rId2"/>
          <a:stretch>
            <a:fillRect/>
          </a:stretch>
        </p:blipFill>
        <p:spPr>
          <a:xfrm>
            <a:off x="139805" y="114324"/>
            <a:ext cx="7680362" cy="6629352"/>
          </a:xfrm>
          <a:prstGeom prst="rect">
            <a:avLst/>
          </a:prstGeom>
        </p:spPr>
      </p:pic>
    </p:spTree>
    <p:extLst>
      <p:ext uri="{BB962C8B-B14F-4D97-AF65-F5344CB8AC3E}">
        <p14:creationId xmlns:p14="http://schemas.microsoft.com/office/powerpoint/2010/main" val="3951821388"/>
      </p:ext>
    </p:extLst>
  </p:cSld>
  <p:clrMapOvr>
    <a:masterClrMapping/>
  </p:clrMapOvr>
  <p:transition>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1240E70-A1CF-FF42-8374-AC78E519E3AE}"/>
              </a:ext>
            </a:extLst>
          </p:cNvPr>
          <p:cNvSpPr txBox="1"/>
          <p:nvPr/>
        </p:nvSpPr>
        <p:spPr>
          <a:xfrm>
            <a:off x="5983301" y="1944195"/>
            <a:ext cx="5112444" cy="523220"/>
          </a:xfrm>
          <a:prstGeom prst="rect">
            <a:avLst/>
          </a:prstGeom>
          <a:noFill/>
        </p:spPr>
        <p:txBody>
          <a:bodyPr wrap="square" rtlCol="0">
            <a:spAutoFit/>
          </a:bodyPr>
          <a:lstStyle/>
          <a:p>
            <a:r>
              <a:rPr lang="en-US" sz="2800" b="1" dirty="0">
                <a:solidFill>
                  <a:schemeClr val="bg1"/>
                </a:solidFill>
                <a:latin typeface="Montserrat" panose="02000505000000020004" pitchFamily="2" charset="77"/>
              </a:rPr>
              <a:t>Q&amp;A About Rental Assistance </a:t>
            </a:r>
          </a:p>
        </p:txBody>
      </p:sp>
      <p:sp>
        <p:nvSpPr>
          <p:cNvPr id="5" name="TextBox 4">
            <a:extLst>
              <a:ext uri="{FF2B5EF4-FFF2-40B4-BE49-F238E27FC236}">
                <a16:creationId xmlns:a16="http://schemas.microsoft.com/office/drawing/2014/main" id="{BF37CBCF-74CE-B24F-B562-5A2B1C757F74}"/>
              </a:ext>
            </a:extLst>
          </p:cNvPr>
          <p:cNvSpPr txBox="1"/>
          <p:nvPr/>
        </p:nvSpPr>
        <p:spPr>
          <a:xfrm>
            <a:off x="5983301" y="2804712"/>
            <a:ext cx="5664592" cy="3785652"/>
          </a:xfrm>
          <a:prstGeom prst="rect">
            <a:avLst/>
          </a:prstGeom>
          <a:noFill/>
        </p:spPr>
        <p:txBody>
          <a:bodyPr wrap="square" rtlCol="0">
            <a:spAutoFit/>
          </a:bodyPr>
          <a:lstStyle/>
          <a:p>
            <a:pPr marL="342900" indent="-342900">
              <a:buClr>
                <a:srgbClr val="EB2226"/>
              </a:buClr>
              <a:buFont typeface="Wingdings" pitchFamily="2" charset="2"/>
              <a:buChar char="§"/>
            </a:pPr>
            <a:r>
              <a:rPr lang="en-US" sz="2400" dirty="0">
                <a:solidFill>
                  <a:schemeClr val="bg1"/>
                </a:solidFill>
                <a:latin typeface="Montserrat" panose="02000505000000020004" pitchFamily="2" charset="77"/>
              </a:rPr>
              <a:t>How do I apply for emergency rental assistance?</a:t>
            </a:r>
          </a:p>
          <a:p>
            <a:pPr marL="342900" indent="-342900">
              <a:buClr>
                <a:srgbClr val="EB2226"/>
              </a:buClr>
              <a:buFont typeface="Wingdings" pitchFamily="2" charset="2"/>
              <a:buChar char="§"/>
            </a:pPr>
            <a:r>
              <a:rPr lang="en-US" sz="2400" dirty="0">
                <a:solidFill>
                  <a:schemeClr val="bg1"/>
                </a:solidFill>
                <a:latin typeface="Montserrat" panose="02000505000000020004" pitchFamily="2" charset="77"/>
              </a:rPr>
              <a:t>What does emergency rental assistance cover?</a:t>
            </a:r>
          </a:p>
          <a:p>
            <a:pPr marL="342900" indent="-342900">
              <a:buClr>
                <a:srgbClr val="EB2226"/>
              </a:buClr>
              <a:buFont typeface="Wingdings" pitchFamily="2" charset="2"/>
              <a:buChar char="§"/>
            </a:pPr>
            <a:r>
              <a:rPr lang="en-US" sz="2400" dirty="0">
                <a:solidFill>
                  <a:schemeClr val="bg1"/>
                </a:solidFill>
                <a:latin typeface="Montserrat" panose="02000505000000020004" pitchFamily="2" charset="77"/>
              </a:rPr>
              <a:t>Am I eligible for emergency rental assistance?</a:t>
            </a:r>
          </a:p>
          <a:p>
            <a:pPr marL="342900" indent="-342900">
              <a:buClr>
                <a:srgbClr val="EB2226"/>
              </a:buClr>
              <a:buFont typeface="Wingdings" pitchFamily="2" charset="2"/>
              <a:buChar char="§"/>
            </a:pPr>
            <a:r>
              <a:rPr lang="en-US" sz="2400" dirty="0">
                <a:solidFill>
                  <a:schemeClr val="bg1"/>
                </a:solidFill>
                <a:latin typeface="Montserrat" panose="02000505000000020004" pitchFamily="2" charset="77"/>
              </a:rPr>
              <a:t>How can I show that I am eligible?</a:t>
            </a:r>
          </a:p>
          <a:p>
            <a:pPr marL="342900" indent="-342900">
              <a:buClr>
                <a:srgbClr val="EB2226"/>
              </a:buClr>
              <a:buFont typeface="Wingdings" pitchFamily="2" charset="2"/>
              <a:buChar char="§"/>
            </a:pPr>
            <a:r>
              <a:rPr lang="en-US" sz="2400" dirty="0">
                <a:solidFill>
                  <a:schemeClr val="bg1"/>
                </a:solidFill>
                <a:latin typeface="Montserrat" panose="02000505000000020004" pitchFamily="2" charset="77"/>
              </a:rPr>
              <a:t>How are rental assistance payments made?</a:t>
            </a:r>
          </a:p>
          <a:p>
            <a:pPr marL="342900" indent="-342900">
              <a:buClr>
                <a:srgbClr val="EB2226"/>
              </a:buClr>
              <a:buFont typeface="Wingdings" pitchFamily="2" charset="2"/>
              <a:buChar char="§"/>
            </a:pPr>
            <a:r>
              <a:rPr lang="en-US" sz="2400" dirty="0">
                <a:solidFill>
                  <a:schemeClr val="bg1"/>
                </a:solidFill>
                <a:latin typeface="Montserrat" panose="02000505000000020004" pitchFamily="2" charset="77"/>
              </a:rPr>
              <a:t>Special living situations</a:t>
            </a:r>
          </a:p>
        </p:txBody>
      </p:sp>
      <p:sp>
        <p:nvSpPr>
          <p:cNvPr id="28" name="Rectangle 27">
            <a:extLst>
              <a:ext uri="{FF2B5EF4-FFF2-40B4-BE49-F238E27FC236}">
                <a16:creationId xmlns:a16="http://schemas.microsoft.com/office/drawing/2014/main" id="{E066414E-A3BB-214C-B15F-C3F4D179AC18}"/>
              </a:ext>
            </a:extLst>
          </p:cNvPr>
          <p:cNvSpPr/>
          <p:nvPr/>
        </p:nvSpPr>
        <p:spPr>
          <a:xfrm>
            <a:off x="6095999" y="2507181"/>
            <a:ext cx="4703749" cy="92597"/>
          </a:xfrm>
          <a:prstGeom prst="rect">
            <a:avLst/>
          </a:prstGeom>
          <a:solidFill>
            <a:srgbClr val="EB2226"/>
          </a:solidFill>
          <a:ln>
            <a:solidFill>
              <a:srgbClr val="EB22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2" descr="Consumer Financial Protection Bureau">
            <a:extLst>
              <a:ext uri="{FF2B5EF4-FFF2-40B4-BE49-F238E27FC236}">
                <a16:creationId xmlns:a16="http://schemas.microsoft.com/office/drawing/2014/main" id="{F0BB3BFF-DBE1-483F-ACB4-9DDE69A682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083" y="2224275"/>
            <a:ext cx="4703749" cy="24732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8007347"/>
      </p:ext>
    </p:extLst>
  </p:cSld>
  <p:clrMapOvr>
    <a:masterClrMapping/>
  </p:clrMapOvr>
  <p:transition>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20D0632-3A5C-134E-A5C0-C6C0C0E67DC1}"/>
              </a:ext>
            </a:extLst>
          </p:cNvPr>
          <p:cNvSpPr txBox="1"/>
          <p:nvPr/>
        </p:nvSpPr>
        <p:spPr>
          <a:xfrm>
            <a:off x="1060363" y="658508"/>
            <a:ext cx="8640228" cy="523220"/>
          </a:xfrm>
          <a:prstGeom prst="rect">
            <a:avLst/>
          </a:prstGeom>
          <a:noFill/>
        </p:spPr>
        <p:txBody>
          <a:bodyPr wrap="square" rtlCol="0">
            <a:spAutoFit/>
          </a:bodyPr>
          <a:lstStyle/>
          <a:p>
            <a:pPr marL="0" marR="0">
              <a:spcBef>
                <a:spcPts val="0"/>
              </a:spcBef>
              <a:spcAft>
                <a:spcPts val="0"/>
              </a:spcAft>
            </a:pPr>
            <a:r>
              <a:rPr lang="en-US" sz="2800" b="1" dirty="0">
                <a:solidFill>
                  <a:schemeClr val="bg1"/>
                </a:solidFill>
                <a:effectLst/>
                <a:latin typeface="Zilla Slab" pitchFamily="2" charset="0"/>
                <a:ea typeface="Calibri" panose="020F0502020204030204" pitchFamily="34" charset="0"/>
              </a:rPr>
              <a:t>Consumer Financial Protection Bureau </a:t>
            </a:r>
            <a:endParaRPr lang="en-US" sz="2800" dirty="0">
              <a:solidFill>
                <a:schemeClr val="bg1"/>
              </a:solidFill>
              <a:effectLst/>
              <a:latin typeface="Calibri" panose="020F0502020204030204" pitchFamily="34" charset="0"/>
              <a:ea typeface="Calibri" panose="020F0502020204030204" pitchFamily="34" charset="0"/>
            </a:endParaRPr>
          </a:p>
        </p:txBody>
      </p:sp>
      <p:sp>
        <p:nvSpPr>
          <p:cNvPr id="9" name="Rectangle 8">
            <a:extLst>
              <a:ext uri="{FF2B5EF4-FFF2-40B4-BE49-F238E27FC236}">
                <a16:creationId xmlns:a16="http://schemas.microsoft.com/office/drawing/2014/main" id="{0AC71D4F-43F5-494C-8CEB-9EB1CEBC14B5}"/>
              </a:ext>
            </a:extLst>
          </p:cNvPr>
          <p:cNvSpPr/>
          <p:nvPr/>
        </p:nvSpPr>
        <p:spPr>
          <a:xfrm>
            <a:off x="773901" y="747304"/>
            <a:ext cx="136956" cy="6110696"/>
          </a:xfrm>
          <a:prstGeom prst="rect">
            <a:avLst/>
          </a:prstGeom>
          <a:solidFill>
            <a:srgbClr val="EB2226"/>
          </a:solidFill>
          <a:ln>
            <a:solidFill>
              <a:srgbClr val="EB22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6EC59B"/>
              </a:solidFill>
            </a:endParaRPr>
          </a:p>
        </p:txBody>
      </p:sp>
      <p:sp>
        <p:nvSpPr>
          <p:cNvPr id="6" name="TextBox 5">
            <a:extLst>
              <a:ext uri="{FF2B5EF4-FFF2-40B4-BE49-F238E27FC236}">
                <a16:creationId xmlns:a16="http://schemas.microsoft.com/office/drawing/2014/main" id="{AA92ADCC-FB09-4CBF-826B-AACB26B45A34}"/>
              </a:ext>
            </a:extLst>
          </p:cNvPr>
          <p:cNvSpPr txBox="1"/>
          <p:nvPr/>
        </p:nvSpPr>
        <p:spPr>
          <a:xfrm>
            <a:off x="1060362" y="1453780"/>
            <a:ext cx="10243741" cy="5262979"/>
          </a:xfrm>
          <a:prstGeom prst="rect">
            <a:avLst/>
          </a:prstGeom>
          <a:noFill/>
        </p:spPr>
        <p:txBody>
          <a:bodyPr wrap="square">
            <a:spAutoFit/>
          </a:bodyPr>
          <a:lstStyle/>
          <a:p>
            <a:pPr marL="342900" indent="-342900">
              <a:buFont typeface="Arial" panose="020B0604020202020204" pitchFamily="34" charset="0"/>
              <a:buChar char="•"/>
            </a:pPr>
            <a:r>
              <a:rPr lang="en-US" sz="2400" b="1" dirty="0">
                <a:solidFill>
                  <a:schemeClr val="bg1"/>
                </a:solidFill>
                <a:latin typeface="Montserrat" panose="02000505000000020004"/>
              </a:rPr>
              <a:t>The need for area-specific information on ERAP programs being communicated out </a:t>
            </a:r>
            <a:r>
              <a:rPr lang="en-US" sz="2400" dirty="0">
                <a:solidFill>
                  <a:schemeClr val="bg1"/>
                </a:solidFill>
                <a:latin typeface="Montserrat" panose="02000505000000020004"/>
              </a:rPr>
              <a:t>– not directing to a federal page where someone then has to dig through several layers of redirects until they get to finally the application for their zip code.</a:t>
            </a:r>
          </a:p>
          <a:p>
            <a:endParaRPr lang="en-US" sz="2400" dirty="0">
              <a:solidFill>
                <a:schemeClr val="bg1"/>
              </a:solidFill>
              <a:latin typeface="Montserrat" panose="02000505000000020004"/>
            </a:endParaRPr>
          </a:p>
          <a:p>
            <a:pPr marL="342900" indent="-342900">
              <a:buFont typeface="Arial" panose="020B0604020202020204" pitchFamily="34" charset="0"/>
              <a:buChar char="•"/>
            </a:pPr>
            <a:r>
              <a:rPr lang="en-US" sz="2400" b="1" dirty="0">
                <a:solidFill>
                  <a:schemeClr val="bg1"/>
                </a:solidFill>
                <a:latin typeface="Montserrat" panose="02000505000000020004"/>
              </a:rPr>
              <a:t>Including information for landlords with communications to tenants</a:t>
            </a:r>
            <a:r>
              <a:rPr lang="en-US" sz="2400" dirty="0">
                <a:solidFill>
                  <a:schemeClr val="bg1"/>
                </a:solidFill>
                <a:latin typeface="Montserrat" panose="02000505000000020004"/>
              </a:rPr>
              <a:t>, so a tenant who wants to participate in the program can provide something official and landlord-directed to their housing provider.</a:t>
            </a:r>
          </a:p>
          <a:p>
            <a:endParaRPr lang="en-US" sz="2400" dirty="0">
              <a:solidFill>
                <a:schemeClr val="bg1"/>
              </a:solidFill>
              <a:latin typeface="Montserrat" panose="02000505000000020004"/>
            </a:endParaRPr>
          </a:p>
          <a:p>
            <a:pPr marL="342900" indent="-342900">
              <a:buFont typeface="Arial" panose="020B0604020202020204" pitchFamily="34" charset="0"/>
              <a:buChar char="•"/>
            </a:pPr>
            <a:r>
              <a:rPr lang="en-US" sz="2400" b="1" dirty="0">
                <a:solidFill>
                  <a:schemeClr val="bg1"/>
                </a:solidFill>
                <a:latin typeface="Montserrat" panose="02000505000000020004"/>
              </a:rPr>
              <a:t>Changing the language around the program to appeal more broadly</a:t>
            </a:r>
            <a:r>
              <a:rPr lang="en-US" sz="2400" dirty="0">
                <a:solidFill>
                  <a:schemeClr val="bg1"/>
                </a:solidFill>
                <a:latin typeface="Montserrat" panose="02000505000000020004"/>
              </a:rPr>
              <a:t>: many people associate the “Emergency Rental Assistance Program” with the eviction moratorium, and may mistakenly believe that when the latter ends, so does the former.  There will also be people who are wary of interacting with a federal program.  </a:t>
            </a:r>
          </a:p>
        </p:txBody>
      </p:sp>
    </p:spTree>
    <p:extLst>
      <p:ext uri="{BB962C8B-B14F-4D97-AF65-F5344CB8AC3E}">
        <p14:creationId xmlns:p14="http://schemas.microsoft.com/office/powerpoint/2010/main" val="2779324097"/>
      </p:ext>
    </p:extLst>
  </p:cSld>
  <p:clrMapOvr>
    <a:masterClrMapping/>
  </p:clrMapOvr>
  <p:transition>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20D0632-3A5C-134E-A5C0-C6C0C0E67DC1}"/>
              </a:ext>
            </a:extLst>
          </p:cNvPr>
          <p:cNvSpPr txBox="1"/>
          <p:nvPr/>
        </p:nvSpPr>
        <p:spPr>
          <a:xfrm>
            <a:off x="1060363" y="658508"/>
            <a:ext cx="8640228" cy="523220"/>
          </a:xfrm>
          <a:prstGeom prst="rect">
            <a:avLst/>
          </a:prstGeom>
          <a:noFill/>
        </p:spPr>
        <p:txBody>
          <a:bodyPr wrap="square" rtlCol="0">
            <a:spAutoFit/>
          </a:bodyPr>
          <a:lstStyle/>
          <a:p>
            <a:pPr marL="0" marR="0">
              <a:spcBef>
                <a:spcPts val="0"/>
              </a:spcBef>
              <a:spcAft>
                <a:spcPts val="0"/>
              </a:spcAft>
            </a:pPr>
            <a:r>
              <a:rPr lang="en-US" sz="2800" b="1" dirty="0">
                <a:solidFill>
                  <a:schemeClr val="bg1"/>
                </a:solidFill>
                <a:effectLst/>
                <a:latin typeface="Zilla Slab" pitchFamily="2" charset="0"/>
                <a:ea typeface="Calibri" panose="020F0502020204030204" pitchFamily="34" charset="0"/>
              </a:rPr>
              <a:t>Consumer Financial Protection Bureau </a:t>
            </a:r>
            <a:endParaRPr lang="en-US" sz="2800" dirty="0">
              <a:solidFill>
                <a:schemeClr val="bg1"/>
              </a:solidFill>
              <a:effectLst/>
              <a:latin typeface="Calibri" panose="020F0502020204030204" pitchFamily="34" charset="0"/>
              <a:ea typeface="Calibri" panose="020F0502020204030204" pitchFamily="34" charset="0"/>
            </a:endParaRPr>
          </a:p>
        </p:txBody>
      </p:sp>
      <p:sp>
        <p:nvSpPr>
          <p:cNvPr id="9" name="Rectangle 8">
            <a:extLst>
              <a:ext uri="{FF2B5EF4-FFF2-40B4-BE49-F238E27FC236}">
                <a16:creationId xmlns:a16="http://schemas.microsoft.com/office/drawing/2014/main" id="{0AC71D4F-43F5-494C-8CEB-9EB1CEBC14B5}"/>
              </a:ext>
            </a:extLst>
          </p:cNvPr>
          <p:cNvSpPr/>
          <p:nvPr/>
        </p:nvSpPr>
        <p:spPr>
          <a:xfrm>
            <a:off x="773901" y="747304"/>
            <a:ext cx="136956" cy="6110696"/>
          </a:xfrm>
          <a:prstGeom prst="rect">
            <a:avLst/>
          </a:prstGeom>
          <a:solidFill>
            <a:srgbClr val="EB2226"/>
          </a:solidFill>
          <a:ln>
            <a:solidFill>
              <a:srgbClr val="EB22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6EC59B"/>
              </a:solidFill>
            </a:endParaRPr>
          </a:p>
        </p:txBody>
      </p:sp>
      <p:sp>
        <p:nvSpPr>
          <p:cNvPr id="6" name="TextBox 5">
            <a:extLst>
              <a:ext uri="{FF2B5EF4-FFF2-40B4-BE49-F238E27FC236}">
                <a16:creationId xmlns:a16="http://schemas.microsoft.com/office/drawing/2014/main" id="{AA92ADCC-FB09-4CBF-826B-AACB26B45A34}"/>
              </a:ext>
            </a:extLst>
          </p:cNvPr>
          <p:cNvSpPr txBox="1"/>
          <p:nvPr/>
        </p:nvSpPr>
        <p:spPr>
          <a:xfrm>
            <a:off x="1060362" y="1453780"/>
            <a:ext cx="10243741" cy="4893647"/>
          </a:xfrm>
          <a:prstGeom prst="rect">
            <a:avLst/>
          </a:prstGeom>
          <a:noFill/>
        </p:spPr>
        <p:txBody>
          <a:bodyPr wrap="square">
            <a:spAutoFit/>
          </a:bodyPr>
          <a:lstStyle/>
          <a:p>
            <a:pPr marL="171450" indent="-171450">
              <a:buFont typeface="Arial" panose="020B0604020202020204" pitchFamily="34" charset="0"/>
              <a:buChar char="•"/>
            </a:pPr>
            <a:r>
              <a:rPr lang="en-US" sz="2400" b="1" dirty="0">
                <a:solidFill>
                  <a:schemeClr val="bg1"/>
                </a:solidFill>
                <a:latin typeface="Montserrat" panose="02000505000000020004"/>
              </a:rPr>
              <a:t>More direct outreach to smaller property owners</a:t>
            </a:r>
            <a:r>
              <a:rPr lang="en-US" sz="2400" dirty="0">
                <a:solidFill>
                  <a:schemeClr val="bg1"/>
                </a:solidFill>
                <a:latin typeface="Montserrat" panose="02000505000000020004"/>
              </a:rPr>
              <a:t>: In general, Class A apartment complex owners are aware of the program; Class B and C are much less likely to know aid is available.  </a:t>
            </a:r>
          </a:p>
          <a:p>
            <a:endParaRPr lang="en-US" sz="2400" dirty="0">
              <a:solidFill>
                <a:schemeClr val="bg1"/>
              </a:solidFill>
              <a:latin typeface="Montserrat" panose="02000505000000020004"/>
            </a:endParaRPr>
          </a:p>
          <a:p>
            <a:pPr marL="171450" indent="-171450">
              <a:buFont typeface="Arial" panose="020B0604020202020204" pitchFamily="34" charset="0"/>
              <a:buChar char="•"/>
            </a:pPr>
            <a:r>
              <a:rPr lang="en-US" sz="2400" b="1" dirty="0">
                <a:solidFill>
                  <a:schemeClr val="bg1"/>
                </a:solidFill>
                <a:latin typeface="Montserrat" panose="02000505000000020004"/>
              </a:rPr>
              <a:t>The CFPB needs to establish itself as an agency there to help landlords</a:t>
            </a:r>
            <a:r>
              <a:rPr lang="en-US" sz="2400" dirty="0">
                <a:solidFill>
                  <a:schemeClr val="bg1"/>
                </a:solidFill>
                <a:latin typeface="Montserrat" panose="02000505000000020004"/>
              </a:rPr>
              <a:t>, and not just one looking out for tenants, which many housing providers believe.  They need to adjust their language/outreach to landlords to make it explicit that these resources are there for them – carrot, not stick.  </a:t>
            </a:r>
          </a:p>
          <a:p>
            <a:pPr marL="171450" indent="-171450">
              <a:buFont typeface="Arial" panose="020B0604020202020204" pitchFamily="34" charset="0"/>
              <a:buChar char="•"/>
            </a:pPr>
            <a:endParaRPr lang="en-US" sz="2400" b="1" dirty="0">
              <a:solidFill>
                <a:schemeClr val="bg1"/>
              </a:solidFill>
              <a:latin typeface="Montserrat" panose="02000505000000020004"/>
            </a:endParaRPr>
          </a:p>
          <a:p>
            <a:pPr marL="171450" indent="-171450">
              <a:buFont typeface="Arial" panose="020B0604020202020204" pitchFamily="34" charset="0"/>
              <a:buChar char="•"/>
            </a:pPr>
            <a:r>
              <a:rPr lang="en-US" sz="2400" b="1" dirty="0">
                <a:solidFill>
                  <a:schemeClr val="bg1"/>
                </a:solidFill>
                <a:latin typeface="Montserrat" panose="02000505000000020004"/>
              </a:rPr>
              <a:t>Try sending out communications on rental assistance that cross-over with populations </a:t>
            </a:r>
            <a:r>
              <a:rPr lang="en-US" sz="2400" dirty="0">
                <a:solidFill>
                  <a:schemeClr val="bg1"/>
                </a:solidFill>
                <a:latin typeface="Montserrat" panose="02000505000000020004"/>
              </a:rPr>
              <a:t>who received pandemic unemployment, stimulus checks, and even PPP loans, as that indicates they were financially impacted by COVID and thus are more likely to be in need of rental assistance. </a:t>
            </a:r>
          </a:p>
        </p:txBody>
      </p:sp>
    </p:spTree>
    <p:extLst>
      <p:ext uri="{BB962C8B-B14F-4D97-AF65-F5344CB8AC3E}">
        <p14:creationId xmlns:p14="http://schemas.microsoft.com/office/powerpoint/2010/main" val="1446782566"/>
      </p:ext>
    </p:extLst>
  </p:cSld>
  <p:clrMapOvr>
    <a:masterClrMapping/>
  </p:clrMapOvr>
  <p:transition>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43F7471-D5DA-0446-86E4-6DB8D172C2A1}"/>
              </a:ext>
            </a:extLst>
          </p:cNvPr>
          <p:cNvSpPr txBox="1"/>
          <p:nvPr/>
        </p:nvSpPr>
        <p:spPr>
          <a:xfrm>
            <a:off x="7831278" y="2323195"/>
            <a:ext cx="3247539" cy="3539430"/>
          </a:xfrm>
          <a:prstGeom prst="rect">
            <a:avLst/>
          </a:prstGeom>
          <a:noFill/>
        </p:spPr>
        <p:txBody>
          <a:bodyPr wrap="square" rtlCol="0">
            <a:spAutoFit/>
          </a:bodyPr>
          <a:lstStyle/>
          <a:p>
            <a:pPr marL="0" marR="0">
              <a:spcBef>
                <a:spcPts val="0"/>
              </a:spcBef>
              <a:spcAft>
                <a:spcPts val="0"/>
              </a:spcAft>
            </a:pPr>
            <a:r>
              <a:rPr lang="en-US" sz="2800" b="1" dirty="0">
                <a:solidFill>
                  <a:schemeClr val="bg1"/>
                </a:solidFill>
                <a:effectLst/>
                <a:latin typeface="Zilla Slab" pitchFamily="2" charset="0"/>
                <a:ea typeface="Calibri" panose="020F0502020204030204" pitchFamily="34" charset="0"/>
              </a:rPr>
              <a:t>IREM Webinar  - </a:t>
            </a:r>
          </a:p>
          <a:p>
            <a:pPr marL="0" marR="0">
              <a:spcBef>
                <a:spcPts val="0"/>
              </a:spcBef>
              <a:spcAft>
                <a:spcPts val="0"/>
              </a:spcAft>
            </a:pPr>
            <a:r>
              <a:rPr lang="en-US" sz="2800" b="1" dirty="0">
                <a:solidFill>
                  <a:schemeClr val="bg1"/>
                </a:solidFill>
                <a:effectLst/>
                <a:latin typeface="Zilla Slab" pitchFamily="2" charset="0"/>
                <a:ea typeface="Calibri" panose="020F0502020204030204" pitchFamily="34" charset="0"/>
              </a:rPr>
              <a:t>Ending of the Federal Eviction Moratorium – What Property Managers Should Know &amp; Best Practices to Follow</a:t>
            </a:r>
            <a:endParaRPr lang="en-US" sz="2800" dirty="0">
              <a:solidFill>
                <a:schemeClr val="bg1"/>
              </a:solidFill>
              <a:effectLst/>
              <a:latin typeface="Calibri" panose="020F0502020204030204" pitchFamily="34" charset="0"/>
              <a:ea typeface="Calibri" panose="020F0502020204030204" pitchFamily="34" charset="0"/>
            </a:endParaRPr>
          </a:p>
        </p:txBody>
      </p:sp>
      <p:sp>
        <p:nvSpPr>
          <p:cNvPr id="11" name="Rectangle 10">
            <a:extLst>
              <a:ext uri="{FF2B5EF4-FFF2-40B4-BE49-F238E27FC236}">
                <a16:creationId xmlns:a16="http://schemas.microsoft.com/office/drawing/2014/main" id="{B0069D88-3C76-0F44-8A62-823907539538}"/>
              </a:ext>
            </a:extLst>
          </p:cNvPr>
          <p:cNvSpPr/>
          <p:nvPr/>
        </p:nvSpPr>
        <p:spPr>
          <a:xfrm>
            <a:off x="7592407" y="2445476"/>
            <a:ext cx="116957" cy="2484234"/>
          </a:xfrm>
          <a:prstGeom prst="rect">
            <a:avLst/>
          </a:prstGeom>
          <a:solidFill>
            <a:srgbClr val="EA2326"/>
          </a:solidFill>
          <a:ln>
            <a:solidFill>
              <a:srgbClr val="EA23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95000"/>
                </a:schemeClr>
              </a:solidFill>
            </a:endParaRPr>
          </a:p>
        </p:txBody>
      </p:sp>
      <p:pic>
        <p:nvPicPr>
          <p:cNvPr id="3" name="Picture Placeholder 2" descr="A picture containing outdoor, building, government building, old&#10;&#10;Description automatically generated">
            <a:extLst>
              <a:ext uri="{FF2B5EF4-FFF2-40B4-BE49-F238E27FC236}">
                <a16:creationId xmlns:a16="http://schemas.microsoft.com/office/drawing/2014/main" id="{DFA4DDEB-09AA-4FBF-8E88-4DCA39FED0AD}"/>
              </a:ext>
            </a:extLst>
          </p:cNvPr>
          <p:cNvPicPr>
            <a:picLocks noGrp="1" noChangeAspect="1"/>
          </p:cNvPicPr>
          <p:nvPr>
            <p:ph type="pic" idx="4294967295"/>
          </p:nvPr>
        </p:nvPicPr>
        <p:blipFill rotWithShape="1">
          <a:blip r:embed="rId3"/>
          <a:srcRect l="1015" r="1015"/>
          <a:stretch>
            <a:fillRect/>
          </a:stretch>
        </p:blipFill>
        <p:spPr>
          <a:xfrm>
            <a:off x="312738" y="300038"/>
            <a:ext cx="6130925" cy="6257925"/>
          </a:xfrm>
        </p:spPr>
      </p:pic>
    </p:spTree>
    <p:extLst>
      <p:ext uri="{BB962C8B-B14F-4D97-AF65-F5344CB8AC3E}">
        <p14:creationId xmlns:p14="http://schemas.microsoft.com/office/powerpoint/2010/main" val="1267495236"/>
      </p:ext>
    </p:extLst>
  </p:cSld>
  <p:clrMapOvr>
    <a:masterClrMapping/>
  </p:clrMapOvr>
  <p:transition>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20D0632-3A5C-134E-A5C0-C6C0C0E67DC1}"/>
              </a:ext>
            </a:extLst>
          </p:cNvPr>
          <p:cNvSpPr txBox="1"/>
          <p:nvPr/>
        </p:nvSpPr>
        <p:spPr>
          <a:xfrm>
            <a:off x="1060363" y="658508"/>
            <a:ext cx="8640228" cy="523220"/>
          </a:xfrm>
          <a:prstGeom prst="rect">
            <a:avLst/>
          </a:prstGeom>
          <a:noFill/>
        </p:spPr>
        <p:txBody>
          <a:bodyPr wrap="square" rtlCol="0">
            <a:spAutoFit/>
          </a:bodyPr>
          <a:lstStyle/>
          <a:p>
            <a:pPr marL="0" marR="0">
              <a:spcBef>
                <a:spcPts val="0"/>
              </a:spcBef>
              <a:spcAft>
                <a:spcPts val="0"/>
              </a:spcAft>
            </a:pPr>
            <a:r>
              <a:rPr lang="en-US" sz="2800" b="1" dirty="0">
                <a:solidFill>
                  <a:schemeClr val="bg1"/>
                </a:solidFill>
                <a:effectLst/>
                <a:latin typeface="Zilla Slab" pitchFamily="2" charset="0"/>
                <a:ea typeface="Calibri" panose="020F0502020204030204" pitchFamily="34" charset="0"/>
              </a:rPr>
              <a:t>Ending of the Federal Eviction Moratorium</a:t>
            </a:r>
            <a:endParaRPr lang="en-US" sz="2800" dirty="0">
              <a:solidFill>
                <a:schemeClr val="bg1"/>
              </a:solidFill>
              <a:effectLst/>
              <a:latin typeface="Calibri" panose="020F0502020204030204" pitchFamily="34" charset="0"/>
              <a:ea typeface="Calibri" panose="020F0502020204030204" pitchFamily="34" charset="0"/>
            </a:endParaRPr>
          </a:p>
        </p:txBody>
      </p:sp>
      <p:sp>
        <p:nvSpPr>
          <p:cNvPr id="8" name="Rectangle 7">
            <a:extLst>
              <a:ext uri="{FF2B5EF4-FFF2-40B4-BE49-F238E27FC236}">
                <a16:creationId xmlns:a16="http://schemas.microsoft.com/office/drawing/2014/main" id="{DCE23993-9157-A14D-9B3F-F5B2BE158A64}"/>
              </a:ext>
            </a:extLst>
          </p:cNvPr>
          <p:cNvSpPr/>
          <p:nvPr/>
        </p:nvSpPr>
        <p:spPr>
          <a:xfrm>
            <a:off x="1060362" y="1497413"/>
            <a:ext cx="10018455" cy="5078313"/>
          </a:xfrm>
          <a:prstGeom prst="rect">
            <a:avLst/>
          </a:prstGeom>
        </p:spPr>
        <p:txBody>
          <a:bodyPr wrap="square">
            <a:spAutoFit/>
          </a:bodyPr>
          <a:lstStyle/>
          <a:p>
            <a:pPr marL="285750" marR="0" lvl="0" indent="-285750" fontAlgn="base">
              <a:spcBef>
                <a:spcPts val="0"/>
              </a:spcBef>
              <a:spcAft>
                <a:spcPts val="0"/>
              </a:spcAft>
              <a:buFont typeface="Arial" panose="020B0604020202020204" pitchFamily="34" charset="0"/>
              <a:buChar char="•"/>
            </a:pPr>
            <a:r>
              <a:rPr lang="en-US" sz="2400" dirty="0">
                <a:solidFill>
                  <a:schemeClr val="bg1"/>
                </a:solidFill>
                <a:effectLst/>
                <a:latin typeface="Montserrat" panose="02000505000000020004"/>
                <a:ea typeface="Calibri" panose="020F0502020204030204" pitchFamily="34" charset="0"/>
              </a:rPr>
              <a:t>Deferred Payments – Are you working with your tenants to set up deferred payments?  </a:t>
            </a:r>
            <a:endParaRPr lang="en-US" sz="2400" dirty="0">
              <a:solidFill>
                <a:schemeClr val="bg1"/>
              </a:solidFill>
              <a:latin typeface="Montserrat" panose="02000505000000020004"/>
              <a:ea typeface="Calibri" panose="020F0502020204030204" pitchFamily="34" charset="0"/>
            </a:endParaRPr>
          </a:p>
          <a:p>
            <a:pPr marL="342900" marR="0" lvl="0" indent="-342900" fontAlgn="base">
              <a:spcBef>
                <a:spcPts val="0"/>
              </a:spcBef>
              <a:spcAft>
                <a:spcPts val="0"/>
              </a:spcAft>
              <a:buFont typeface="+mj-lt"/>
              <a:buAutoNum type="arabicPeriod"/>
            </a:pPr>
            <a:endParaRPr lang="en-US" sz="2400" dirty="0">
              <a:solidFill>
                <a:schemeClr val="bg1"/>
              </a:solidFill>
              <a:effectLst/>
              <a:latin typeface="Montserrat" panose="02000505000000020004"/>
              <a:ea typeface="Calibri" panose="020F0502020204030204" pitchFamily="34" charset="0"/>
            </a:endParaRPr>
          </a:p>
          <a:p>
            <a:pPr marL="342900" marR="0" lvl="0" indent="-342900" fontAlgn="base">
              <a:spcBef>
                <a:spcPts val="0"/>
              </a:spcBef>
              <a:spcAft>
                <a:spcPts val="0"/>
              </a:spcAft>
              <a:buFont typeface="Arial" panose="020B0604020202020204" pitchFamily="34" charset="0"/>
              <a:buChar char="•"/>
            </a:pPr>
            <a:r>
              <a:rPr lang="en-US" sz="2400" dirty="0">
                <a:solidFill>
                  <a:schemeClr val="bg1"/>
                </a:solidFill>
                <a:effectLst/>
                <a:latin typeface="Montserrat" panose="02000505000000020004"/>
                <a:ea typeface="Calibri" panose="020F0502020204030204" pitchFamily="34" charset="0"/>
              </a:rPr>
              <a:t>Have you been waiving late fees for your tenants?</a:t>
            </a:r>
          </a:p>
          <a:p>
            <a:pPr marL="800100" lvl="1" indent="-342900" fontAlgn="base">
              <a:buFont typeface="Arial" panose="020B0604020202020204" pitchFamily="34" charset="0"/>
              <a:buChar char="•"/>
            </a:pPr>
            <a:r>
              <a:rPr lang="en-US" sz="2400" dirty="0">
                <a:solidFill>
                  <a:schemeClr val="bg1"/>
                </a:solidFill>
                <a:latin typeface="Montserrat" panose="02000505000000020004"/>
                <a:ea typeface="Calibri" panose="020F0502020204030204" pitchFamily="34" charset="0"/>
              </a:rPr>
              <a:t>Owner/Operator</a:t>
            </a:r>
          </a:p>
          <a:p>
            <a:pPr marL="800100" lvl="1" indent="-342900" fontAlgn="base">
              <a:buFont typeface="Arial" panose="020B0604020202020204" pitchFamily="34" charset="0"/>
              <a:buChar char="•"/>
            </a:pPr>
            <a:r>
              <a:rPr lang="en-US" sz="2400" dirty="0">
                <a:solidFill>
                  <a:schemeClr val="bg1"/>
                </a:solidFill>
                <a:effectLst/>
                <a:latin typeface="Montserrat" panose="02000505000000020004"/>
                <a:ea typeface="Calibri" panose="020F0502020204030204" pitchFamily="34" charset="0"/>
              </a:rPr>
              <a:t>3</a:t>
            </a:r>
            <a:r>
              <a:rPr lang="en-US" sz="2400" baseline="30000" dirty="0">
                <a:solidFill>
                  <a:schemeClr val="bg1"/>
                </a:solidFill>
                <a:effectLst/>
                <a:latin typeface="Montserrat" panose="02000505000000020004"/>
                <a:ea typeface="Calibri" panose="020F0502020204030204" pitchFamily="34" charset="0"/>
              </a:rPr>
              <a:t>rd</a:t>
            </a:r>
            <a:r>
              <a:rPr lang="en-US" sz="2400" dirty="0">
                <a:solidFill>
                  <a:schemeClr val="bg1"/>
                </a:solidFill>
                <a:effectLst/>
                <a:latin typeface="Montserrat" panose="02000505000000020004"/>
                <a:ea typeface="Calibri" panose="020F0502020204030204" pitchFamily="34" charset="0"/>
              </a:rPr>
              <a:t> Par</a:t>
            </a:r>
            <a:r>
              <a:rPr lang="en-US" sz="2400" dirty="0">
                <a:solidFill>
                  <a:schemeClr val="bg1"/>
                </a:solidFill>
                <a:latin typeface="Montserrat" panose="02000505000000020004"/>
                <a:ea typeface="Calibri" panose="020F0502020204030204" pitchFamily="34" charset="0"/>
              </a:rPr>
              <a:t>ty Management </a:t>
            </a:r>
            <a:endParaRPr lang="en-US" sz="2400" dirty="0">
              <a:solidFill>
                <a:schemeClr val="bg1"/>
              </a:solidFill>
              <a:effectLst/>
              <a:latin typeface="Montserrat" panose="02000505000000020004"/>
              <a:ea typeface="Calibri" panose="020F0502020204030204" pitchFamily="34" charset="0"/>
            </a:endParaRPr>
          </a:p>
          <a:p>
            <a:pPr marL="342900" marR="0" lvl="0" indent="-342900" fontAlgn="base">
              <a:spcBef>
                <a:spcPts val="0"/>
              </a:spcBef>
              <a:spcAft>
                <a:spcPts val="0"/>
              </a:spcAft>
              <a:buFont typeface="Arial" panose="020B0604020202020204" pitchFamily="34" charset="0"/>
              <a:buChar char="•"/>
            </a:pPr>
            <a:endParaRPr lang="en-US" sz="2400" dirty="0">
              <a:solidFill>
                <a:schemeClr val="bg1"/>
              </a:solidFill>
              <a:latin typeface="Montserrat" panose="02000505000000020004"/>
              <a:ea typeface="Calibri" panose="020F0502020204030204" pitchFamily="34" charset="0"/>
            </a:endParaRPr>
          </a:p>
          <a:p>
            <a:pPr marL="342900" marR="0" lvl="0" indent="-342900" fontAlgn="base">
              <a:spcBef>
                <a:spcPts val="0"/>
              </a:spcBef>
              <a:spcAft>
                <a:spcPts val="0"/>
              </a:spcAft>
              <a:buFont typeface="Arial" panose="020B0604020202020204" pitchFamily="34" charset="0"/>
              <a:buChar char="•"/>
            </a:pPr>
            <a:r>
              <a:rPr lang="en-US" sz="2400" dirty="0">
                <a:solidFill>
                  <a:schemeClr val="bg1"/>
                </a:solidFill>
                <a:effectLst/>
                <a:latin typeface="Montserrat" panose="02000505000000020004"/>
                <a:ea typeface="Calibri" panose="020F0502020204030204" pitchFamily="34" charset="0"/>
              </a:rPr>
              <a:t>Have you provided rent abatement</a:t>
            </a:r>
            <a:r>
              <a:rPr lang="en-US" sz="2400" dirty="0">
                <a:solidFill>
                  <a:schemeClr val="bg1"/>
                </a:solidFill>
                <a:latin typeface="Montserrat" panose="02000505000000020004"/>
                <a:ea typeface="Calibri" panose="020F0502020204030204" pitchFamily="34" charset="0"/>
              </a:rPr>
              <a:t>? </a:t>
            </a:r>
          </a:p>
          <a:p>
            <a:pPr marL="342900" marR="0" lvl="0" indent="-342900" fontAlgn="base">
              <a:spcBef>
                <a:spcPts val="0"/>
              </a:spcBef>
              <a:spcAft>
                <a:spcPts val="0"/>
              </a:spcAft>
              <a:buFont typeface="Arial" panose="020B0604020202020204" pitchFamily="34" charset="0"/>
              <a:buChar char="•"/>
            </a:pPr>
            <a:endParaRPr lang="en-US" sz="2400" dirty="0">
              <a:solidFill>
                <a:schemeClr val="bg1"/>
              </a:solidFill>
              <a:effectLst/>
              <a:latin typeface="Montserrat" panose="02000505000000020004"/>
              <a:ea typeface="Calibri" panose="020F0502020204030204" pitchFamily="34" charset="0"/>
            </a:endParaRPr>
          </a:p>
          <a:p>
            <a:pPr marL="342900" marR="0" lvl="0" indent="-342900" fontAlgn="base">
              <a:spcBef>
                <a:spcPts val="0"/>
              </a:spcBef>
              <a:spcAft>
                <a:spcPts val="0"/>
              </a:spcAft>
              <a:buFont typeface="Arial" panose="020B0604020202020204" pitchFamily="34" charset="0"/>
              <a:buChar char="•"/>
            </a:pPr>
            <a:r>
              <a:rPr lang="en-US" sz="2400" dirty="0">
                <a:solidFill>
                  <a:schemeClr val="bg1"/>
                </a:solidFill>
                <a:effectLst/>
                <a:latin typeface="Montserrat" panose="02000505000000020004"/>
                <a:ea typeface="Calibri" panose="020F0502020204030204" pitchFamily="34" charset="0"/>
              </a:rPr>
              <a:t>Emergency Rental Assistance – Have you been applying for rental assistance? How have you found the process to be in your state/city? </a:t>
            </a:r>
          </a:p>
          <a:p>
            <a:pPr marL="342900" marR="0" lvl="0" indent="-342900" fontAlgn="base">
              <a:spcBef>
                <a:spcPts val="0"/>
              </a:spcBef>
              <a:spcAft>
                <a:spcPts val="0"/>
              </a:spcAft>
              <a:buFont typeface="Arial" panose="020B0604020202020204" pitchFamily="34" charset="0"/>
              <a:buChar char="•"/>
            </a:pPr>
            <a:endParaRPr lang="en-US" sz="2400" dirty="0">
              <a:solidFill>
                <a:schemeClr val="bg1"/>
              </a:solidFill>
              <a:latin typeface="Montserrat" panose="02000505000000020004"/>
              <a:ea typeface="Calibri" panose="020F0502020204030204" pitchFamily="34" charset="0"/>
            </a:endParaRPr>
          </a:p>
          <a:p>
            <a:pPr marL="342900" marR="0" lvl="0" indent="-342900" fontAlgn="base">
              <a:spcBef>
                <a:spcPts val="0"/>
              </a:spcBef>
              <a:spcAft>
                <a:spcPts val="0"/>
              </a:spcAft>
              <a:buFont typeface="+mj-lt"/>
              <a:buAutoNum type="arabicPeriod"/>
            </a:pPr>
            <a:endParaRPr lang="en-US" dirty="0">
              <a:solidFill>
                <a:schemeClr val="bg1"/>
              </a:solidFill>
              <a:latin typeface="Zilla Slab" pitchFamily="2" charset="0"/>
            </a:endParaRPr>
          </a:p>
          <a:p>
            <a:pPr marL="342900" marR="0" lvl="0" indent="-342900" fontAlgn="base">
              <a:spcBef>
                <a:spcPts val="0"/>
              </a:spcBef>
              <a:spcAft>
                <a:spcPts val="0"/>
              </a:spcAft>
              <a:buFont typeface="+mj-lt"/>
              <a:buAutoNum type="arabicPeriod"/>
            </a:pPr>
            <a:endParaRPr lang="en-US" dirty="0">
              <a:solidFill>
                <a:schemeClr val="bg1"/>
              </a:solidFill>
              <a:latin typeface="Montserrat" panose="02000505000000020004" pitchFamily="2" charset="77"/>
            </a:endParaRPr>
          </a:p>
        </p:txBody>
      </p:sp>
      <p:sp>
        <p:nvSpPr>
          <p:cNvPr id="9" name="Rectangle 8">
            <a:extLst>
              <a:ext uri="{FF2B5EF4-FFF2-40B4-BE49-F238E27FC236}">
                <a16:creationId xmlns:a16="http://schemas.microsoft.com/office/drawing/2014/main" id="{0AC71D4F-43F5-494C-8CEB-9EB1CEBC14B5}"/>
              </a:ext>
            </a:extLst>
          </p:cNvPr>
          <p:cNvSpPr/>
          <p:nvPr/>
        </p:nvSpPr>
        <p:spPr>
          <a:xfrm>
            <a:off x="773901" y="747304"/>
            <a:ext cx="136956" cy="6110696"/>
          </a:xfrm>
          <a:prstGeom prst="rect">
            <a:avLst/>
          </a:prstGeom>
          <a:solidFill>
            <a:srgbClr val="EB2226"/>
          </a:solidFill>
          <a:ln>
            <a:solidFill>
              <a:srgbClr val="EB22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6EC59B"/>
              </a:solidFill>
            </a:endParaRPr>
          </a:p>
        </p:txBody>
      </p:sp>
    </p:spTree>
    <p:extLst>
      <p:ext uri="{BB962C8B-B14F-4D97-AF65-F5344CB8AC3E}">
        <p14:creationId xmlns:p14="http://schemas.microsoft.com/office/powerpoint/2010/main" val="3981068304"/>
      </p:ext>
    </p:extLst>
  </p:cSld>
  <p:clrMapOvr>
    <a:masterClrMapping/>
  </p:clrMapOvr>
  <p:transition>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ategory xmlns="3773b184-d557-4a8f-84bb-04a09d1db6b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4DA829A13E1E34FA2538A07B58DAFDE" ma:contentTypeVersion="13" ma:contentTypeDescription="Create a new document." ma:contentTypeScope="" ma:versionID="734db946078f2bae452633e0dfefdf76">
  <xsd:schema xmlns:xsd="http://www.w3.org/2001/XMLSchema" xmlns:xs="http://www.w3.org/2001/XMLSchema" xmlns:p="http://schemas.microsoft.com/office/2006/metadata/properties" xmlns:ns2="3773b184-d557-4a8f-84bb-04a09d1db6bb" xmlns:ns3="434c8935-d9e3-4ba3-b62a-51495194605f" targetNamespace="http://schemas.microsoft.com/office/2006/metadata/properties" ma:root="true" ma:fieldsID="635cbca806d3cd385f1fcf415f903a93" ns2:_="" ns3:_="">
    <xsd:import namespace="3773b184-d557-4a8f-84bb-04a09d1db6bb"/>
    <xsd:import namespace="434c8935-d9e3-4ba3-b62a-51495194605f"/>
    <xsd:element name="properties">
      <xsd:complexType>
        <xsd:sequence>
          <xsd:element name="documentManagement">
            <xsd:complexType>
              <xsd:all>
                <xsd:element ref="ns2:Category" minOccurs="0"/>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773b184-d557-4a8f-84bb-04a09d1db6bb" elementFormDefault="qualified">
    <xsd:import namespace="http://schemas.microsoft.com/office/2006/documentManagement/types"/>
    <xsd:import namespace="http://schemas.microsoft.com/office/infopath/2007/PartnerControls"/>
    <xsd:element name="Category" ma:index="8" nillable="true" ma:displayName="Category" ma:format="Dropdown" ma:internalName="Category">
      <xsd:simpleType>
        <xsd:restriction base="dms:Choice">
          <xsd:enumeration value="How Do I"/>
          <xsd:enumeration value="Policies and Guidelines"/>
          <xsd:enumeration value="Programs and Events"/>
          <xsd:enumeration value="Resources"/>
          <xsd:enumeration value="Training and Professional Development"/>
          <xsd:enumeration value="Who We Are"/>
        </xsd:restriction>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34c8935-d9e3-4ba3-b62a-51495194605f"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8E01934-C70A-472D-A7A0-A99F25D5588F}">
  <ds:schemaRefs>
    <ds:schemaRef ds:uri="http://schemas.microsoft.com/sharepoint/v3/contenttype/forms"/>
  </ds:schemaRefs>
</ds:datastoreItem>
</file>

<file path=customXml/itemProps2.xml><?xml version="1.0" encoding="utf-8"?>
<ds:datastoreItem xmlns:ds="http://schemas.openxmlformats.org/officeDocument/2006/customXml" ds:itemID="{2A4A8C59-6779-41F9-BF36-1764B579DA05}">
  <ds:schemaRefs>
    <ds:schemaRef ds:uri="http://schemas.microsoft.com/office/2006/metadata/properties"/>
    <ds:schemaRef ds:uri="http://schemas.microsoft.com/office/infopath/2007/PartnerControls"/>
    <ds:schemaRef ds:uri="3773b184-d557-4a8f-84bb-04a09d1db6bb"/>
  </ds:schemaRefs>
</ds:datastoreItem>
</file>

<file path=customXml/itemProps3.xml><?xml version="1.0" encoding="utf-8"?>
<ds:datastoreItem xmlns:ds="http://schemas.openxmlformats.org/officeDocument/2006/customXml" ds:itemID="{D5EF93A0-DAEE-4CC4-A7EE-A585230981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773b184-d557-4a8f-84bb-04a09d1db6bb"/>
    <ds:schemaRef ds:uri="434c8935-d9e3-4ba3-b62a-514951946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5012</TotalTime>
  <Words>519</Words>
  <Application>Microsoft Office PowerPoint</Application>
  <PresentationFormat>Widescreen</PresentationFormat>
  <Paragraphs>50</Paragraphs>
  <Slides>11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Calibri Light</vt:lpstr>
      <vt:lpstr>Impact</vt:lpstr>
      <vt:lpstr>Montserrat</vt:lpstr>
      <vt:lpstr>Wingdings</vt:lpstr>
      <vt:lpstr>Zilla Slab</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Melissa Dispenza</dc:creator>
  <cp:lastModifiedBy>Ted Thurn</cp:lastModifiedBy>
  <cp:revision>99</cp:revision>
  <cp:lastPrinted>2019-04-07T22:38:40Z</cp:lastPrinted>
  <dcterms:created xsi:type="dcterms:W3CDTF">2019-04-05T16:55:57Z</dcterms:created>
  <dcterms:modified xsi:type="dcterms:W3CDTF">2021-08-03T20:17:36Z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0x010100D4DA829A13E1E34FA2538A07B58DAFDE</vt:lpwstr>
  </property>
</Properties>
</file>